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4" r:id="rId3"/>
    <p:sldId id="297" r:id="rId4"/>
    <p:sldId id="298" r:id="rId5"/>
    <p:sldId id="302" r:id="rId6"/>
    <p:sldId id="303" r:id="rId7"/>
    <p:sldId id="300" r:id="rId8"/>
    <p:sldId id="301" r:id="rId9"/>
    <p:sldId id="299" r:id="rId10"/>
    <p:sldId id="304" r:id="rId11"/>
    <p:sldId id="270" r:id="rId12"/>
    <p:sldId id="295" r:id="rId13"/>
    <p:sldId id="293" r:id="rId14"/>
    <p:sldId id="280" r:id="rId15"/>
    <p:sldId id="279" r:id="rId16"/>
    <p:sldId id="292" r:id="rId17"/>
    <p:sldId id="274" r:id="rId18"/>
  </p:sldIdLst>
  <p:sldSz cx="9144000" cy="6858000" type="screen4x3"/>
  <p:notesSz cx="66484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CA CARBONELLI" initials="FC" lastIdx="1" clrIdx="0">
    <p:extLst>
      <p:ext uri="{19B8F6BF-5375-455C-9EA6-DF929625EA0E}">
        <p15:presenceInfo xmlns:p15="http://schemas.microsoft.com/office/powerpoint/2012/main" userId="S-1-5-21-20990980-1436110249-194657652-17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50" d="100"/>
          <a:sy n="50" d="100"/>
        </p:scale>
        <p:origin x="1210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0DEA9-B416-40E4-81E5-919446422EA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3C63999-EEB0-4177-A06B-8C33C7A66ED1}">
      <dgm:prSet phldrT="[Testo]"/>
      <dgm:spPr>
        <a:solidFill>
          <a:srgbClr val="7030A0"/>
        </a:solidFill>
      </dgm:spPr>
      <dgm:t>
        <a:bodyPr/>
        <a:lstStyle/>
        <a:p>
          <a:r>
            <a:rPr lang="it-IT" b="1" dirty="0">
              <a:solidFill>
                <a:srgbClr val="FFFF00"/>
              </a:solidFill>
            </a:rPr>
            <a:t>Attivazione dei Servizi del CAV</a:t>
          </a:r>
        </a:p>
      </dgm:t>
    </dgm:pt>
    <dgm:pt modelId="{41FD1D83-CA16-4113-8B3A-47645E10CED6}" type="parTrans" cxnId="{426E10E0-A623-4F56-BE84-3D672A9E1CBC}">
      <dgm:prSet/>
      <dgm:spPr/>
      <dgm:t>
        <a:bodyPr/>
        <a:lstStyle/>
        <a:p>
          <a:endParaRPr lang="it-IT"/>
        </a:p>
      </dgm:t>
    </dgm:pt>
    <dgm:pt modelId="{42B73B0A-6C3D-4C6C-BDD0-4292F43EE8EF}" type="sibTrans" cxnId="{426E10E0-A623-4F56-BE84-3D672A9E1CBC}">
      <dgm:prSet/>
      <dgm:spPr/>
      <dgm:t>
        <a:bodyPr/>
        <a:lstStyle/>
        <a:p>
          <a:endParaRPr lang="it-IT"/>
        </a:p>
      </dgm:t>
    </dgm:pt>
    <dgm:pt modelId="{A778FD1A-BB19-4EF5-9BEB-1AE5F23E718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2000" b="1" dirty="0">
              <a:solidFill>
                <a:srgbClr val="FF0000"/>
              </a:solidFill>
            </a:rPr>
            <a:t>AUTONOMIA</a:t>
          </a:r>
        </a:p>
      </dgm:t>
    </dgm:pt>
    <dgm:pt modelId="{8C4D601F-6952-4E9F-8866-E754106B76B9}" type="parTrans" cxnId="{1E2AE3C1-1C1A-4C5A-AC66-BBE10E054846}">
      <dgm:prSet/>
      <dgm:spPr/>
      <dgm:t>
        <a:bodyPr/>
        <a:lstStyle/>
        <a:p>
          <a:endParaRPr lang="it-IT"/>
        </a:p>
      </dgm:t>
    </dgm:pt>
    <dgm:pt modelId="{F51BF3A5-C1E4-47AD-972D-311B593F5D83}" type="sibTrans" cxnId="{1E2AE3C1-1C1A-4C5A-AC66-BBE10E054846}">
      <dgm:prSet/>
      <dgm:spPr/>
      <dgm:t>
        <a:bodyPr/>
        <a:lstStyle/>
        <a:p>
          <a:endParaRPr lang="it-IT"/>
        </a:p>
      </dgm:t>
    </dgm:pt>
    <dgm:pt modelId="{CC8E4A46-B8AA-4FCC-A370-A642791CFCE7}">
      <dgm:prSet phldrT="[Testo]"/>
      <dgm:spPr>
        <a:solidFill>
          <a:srgbClr val="FF0000"/>
        </a:solidFill>
      </dgm:spPr>
      <dgm:t>
        <a:bodyPr/>
        <a:lstStyle/>
        <a:p>
          <a:r>
            <a:rPr lang="it-IT" b="1" dirty="0"/>
            <a:t>Orientamento al lavoro</a:t>
          </a:r>
        </a:p>
        <a:p>
          <a:r>
            <a:rPr lang="it-IT" b="1" dirty="0"/>
            <a:t>Supporto all’abitare</a:t>
          </a:r>
        </a:p>
      </dgm:t>
    </dgm:pt>
    <dgm:pt modelId="{E9B84D74-CCBD-4616-BA84-4495E2B2060E}" type="parTrans" cxnId="{81F38A1B-E402-42D9-8015-B04F844C2FA4}">
      <dgm:prSet/>
      <dgm:spPr/>
      <dgm:t>
        <a:bodyPr/>
        <a:lstStyle/>
        <a:p>
          <a:endParaRPr lang="it-IT"/>
        </a:p>
      </dgm:t>
    </dgm:pt>
    <dgm:pt modelId="{80E4BC55-C0E2-400F-AEB4-7F10FA305DBF}" type="sibTrans" cxnId="{81F38A1B-E402-42D9-8015-B04F844C2FA4}">
      <dgm:prSet/>
      <dgm:spPr/>
      <dgm:t>
        <a:bodyPr/>
        <a:lstStyle/>
        <a:p>
          <a:endParaRPr lang="it-IT"/>
        </a:p>
      </dgm:t>
    </dgm:pt>
    <dgm:pt modelId="{004A0210-3797-4E4A-BA2A-A6449AD16831}">
      <dgm:prSet/>
      <dgm:spPr>
        <a:solidFill>
          <a:srgbClr val="0070C0"/>
        </a:solidFill>
      </dgm:spPr>
      <dgm:t>
        <a:bodyPr/>
        <a:lstStyle/>
        <a:p>
          <a:r>
            <a:rPr lang="it-IT" b="1" dirty="0"/>
            <a:t>Accoglienza Residenziale</a:t>
          </a:r>
        </a:p>
      </dgm:t>
    </dgm:pt>
    <dgm:pt modelId="{A939482B-F3FF-4505-AECB-9247AA0489B9}" type="parTrans" cxnId="{AF8A2CD1-4DB1-4E92-A5DB-D44CE2DB429E}">
      <dgm:prSet/>
      <dgm:spPr/>
      <dgm:t>
        <a:bodyPr/>
        <a:lstStyle/>
        <a:p>
          <a:endParaRPr lang="it-IT"/>
        </a:p>
      </dgm:t>
    </dgm:pt>
    <dgm:pt modelId="{454CE6F3-2C37-46FA-AF5D-7247CF4B8A2D}" type="sibTrans" cxnId="{AF8A2CD1-4DB1-4E92-A5DB-D44CE2DB429E}">
      <dgm:prSet/>
      <dgm:spPr/>
      <dgm:t>
        <a:bodyPr/>
        <a:lstStyle/>
        <a:p>
          <a:endParaRPr lang="it-IT"/>
        </a:p>
      </dgm:t>
    </dgm:pt>
    <dgm:pt modelId="{CB6EBF74-6F49-4195-B900-71E445427695}" type="pres">
      <dgm:prSet presAssocID="{E860DEA9-B416-40E4-81E5-919446422EAA}" presName="CompostProcess" presStyleCnt="0">
        <dgm:presLayoutVars>
          <dgm:dir/>
          <dgm:resizeHandles val="exact"/>
        </dgm:presLayoutVars>
      </dgm:prSet>
      <dgm:spPr/>
    </dgm:pt>
    <dgm:pt modelId="{0812193C-D91C-47CE-BD92-818B4B8B2286}" type="pres">
      <dgm:prSet presAssocID="{E860DEA9-B416-40E4-81E5-919446422EAA}" presName="arrow" presStyleLbl="bgShp" presStyleIdx="0" presStyleCnt="1"/>
      <dgm:sp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shape">
            <a:fillToRect l="50000" t="50000" r="50000" b="50000"/>
          </a:path>
          <a:tileRect/>
        </a:gradFill>
      </dgm:spPr>
    </dgm:pt>
    <dgm:pt modelId="{66B2E509-BD5C-41A0-8700-8F2623893A07}" type="pres">
      <dgm:prSet presAssocID="{E860DEA9-B416-40E4-81E5-919446422EAA}" presName="linearProcess" presStyleCnt="0"/>
      <dgm:spPr/>
    </dgm:pt>
    <dgm:pt modelId="{4A1868B6-A91C-4042-AE01-3A1191E35A70}" type="pres">
      <dgm:prSet presAssocID="{73C63999-EEB0-4177-A06B-8C33C7A66ED1}" presName="textNode" presStyleLbl="node1" presStyleIdx="0" presStyleCnt="4">
        <dgm:presLayoutVars>
          <dgm:bulletEnabled val="1"/>
        </dgm:presLayoutVars>
      </dgm:prSet>
      <dgm:spPr/>
    </dgm:pt>
    <dgm:pt modelId="{FCA15B7C-2B79-4D75-8F81-E351932F40DC}" type="pres">
      <dgm:prSet presAssocID="{42B73B0A-6C3D-4C6C-BDD0-4292F43EE8EF}" presName="sibTrans" presStyleCnt="0"/>
      <dgm:spPr/>
    </dgm:pt>
    <dgm:pt modelId="{6EE3E31D-01BB-437A-9540-823530264C56}" type="pres">
      <dgm:prSet presAssocID="{004A0210-3797-4E4A-BA2A-A6449AD16831}" presName="textNode" presStyleLbl="node1" presStyleIdx="1" presStyleCnt="4" custLinFactNeighborX="-33002" custLinFactNeighborY="-3155">
        <dgm:presLayoutVars>
          <dgm:bulletEnabled val="1"/>
        </dgm:presLayoutVars>
      </dgm:prSet>
      <dgm:spPr/>
    </dgm:pt>
    <dgm:pt modelId="{14E47FAC-F854-4364-93EA-A3B8D31E739D}" type="pres">
      <dgm:prSet presAssocID="{454CE6F3-2C37-46FA-AF5D-7247CF4B8A2D}" presName="sibTrans" presStyleCnt="0"/>
      <dgm:spPr/>
    </dgm:pt>
    <dgm:pt modelId="{53E7D2CC-CF89-4C47-B206-D7DCDED3A5C2}" type="pres">
      <dgm:prSet presAssocID="{CC8E4A46-B8AA-4FCC-A370-A642791CFCE7}" presName="textNode" presStyleLbl="node1" presStyleIdx="2" presStyleCnt="4">
        <dgm:presLayoutVars>
          <dgm:bulletEnabled val="1"/>
        </dgm:presLayoutVars>
      </dgm:prSet>
      <dgm:spPr/>
    </dgm:pt>
    <dgm:pt modelId="{5BD3D09C-12AE-4FA2-8816-9BCB80A72D40}" type="pres">
      <dgm:prSet presAssocID="{80E4BC55-C0E2-400F-AEB4-7F10FA305DBF}" presName="sibTrans" presStyleCnt="0"/>
      <dgm:spPr/>
    </dgm:pt>
    <dgm:pt modelId="{8E659C55-EF99-40E5-BD44-52409A3DF0EE}" type="pres">
      <dgm:prSet presAssocID="{A778FD1A-BB19-4EF5-9BEB-1AE5F23E718D}" presName="textNode" presStyleLbl="node1" presStyleIdx="3" presStyleCnt="4" custScaleX="119143" custLinFactNeighborX="-31474" custLinFactNeighborY="1274">
        <dgm:presLayoutVars>
          <dgm:bulletEnabled val="1"/>
        </dgm:presLayoutVars>
      </dgm:prSet>
      <dgm:spPr/>
    </dgm:pt>
  </dgm:ptLst>
  <dgm:cxnLst>
    <dgm:cxn modelId="{81F38A1B-E402-42D9-8015-B04F844C2FA4}" srcId="{E860DEA9-B416-40E4-81E5-919446422EAA}" destId="{CC8E4A46-B8AA-4FCC-A370-A642791CFCE7}" srcOrd="2" destOrd="0" parTransId="{E9B84D74-CCBD-4616-BA84-4495E2B2060E}" sibTransId="{80E4BC55-C0E2-400F-AEB4-7F10FA305DBF}"/>
    <dgm:cxn modelId="{71AACF1E-7EFF-4081-B04E-A30D67B159ED}" type="presOf" srcId="{CC8E4A46-B8AA-4FCC-A370-A642791CFCE7}" destId="{53E7D2CC-CF89-4C47-B206-D7DCDED3A5C2}" srcOrd="0" destOrd="0" presId="urn:microsoft.com/office/officeart/2005/8/layout/hProcess9"/>
    <dgm:cxn modelId="{0CBF0947-ACB4-4689-BB8A-7205962B2DA1}" type="presOf" srcId="{A778FD1A-BB19-4EF5-9BEB-1AE5F23E718D}" destId="{8E659C55-EF99-40E5-BD44-52409A3DF0EE}" srcOrd="0" destOrd="0" presId="urn:microsoft.com/office/officeart/2005/8/layout/hProcess9"/>
    <dgm:cxn modelId="{15CFE18C-CB63-4B3A-9091-93B2E5712658}" type="presOf" srcId="{73C63999-EEB0-4177-A06B-8C33C7A66ED1}" destId="{4A1868B6-A91C-4042-AE01-3A1191E35A70}" srcOrd="0" destOrd="0" presId="urn:microsoft.com/office/officeart/2005/8/layout/hProcess9"/>
    <dgm:cxn modelId="{6A44E5BE-D92E-43BE-B7F2-8858A1089797}" type="presOf" srcId="{004A0210-3797-4E4A-BA2A-A6449AD16831}" destId="{6EE3E31D-01BB-437A-9540-823530264C56}" srcOrd="0" destOrd="0" presId="urn:microsoft.com/office/officeart/2005/8/layout/hProcess9"/>
    <dgm:cxn modelId="{1E2AE3C1-1C1A-4C5A-AC66-BBE10E054846}" srcId="{E860DEA9-B416-40E4-81E5-919446422EAA}" destId="{A778FD1A-BB19-4EF5-9BEB-1AE5F23E718D}" srcOrd="3" destOrd="0" parTransId="{8C4D601F-6952-4E9F-8866-E754106B76B9}" sibTransId="{F51BF3A5-C1E4-47AD-972D-311B593F5D83}"/>
    <dgm:cxn modelId="{AF8A2CD1-4DB1-4E92-A5DB-D44CE2DB429E}" srcId="{E860DEA9-B416-40E4-81E5-919446422EAA}" destId="{004A0210-3797-4E4A-BA2A-A6449AD16831}" srcOrd="1" destOrd="0" parTransId="{A939482B-F3FF-4505-AECB-9247AA0489B9}" sibTransId="{454CE6F3-2C37-46FA-AF5D-7247CF4B8A2D}"/>
    <dgm:cxn modelId="{426E10E0-A623-4F56-BE84-3D672A9E1CBC}" srcId="{E860DEA9-B416-40E4-81E5-919446422EAA}" destId="{73C63999-EEB0-4177-A06B-8C33C7A66ED1}" srcOrd="0" destOrd="0" parTransId="{41FD1D83-CA16-4113-8B3A-47645E10CED6}" sibTransId="{42B73B0A-6C3D-4C6C-BDD0-4292F43EE8EF}"/>
    <dgm:cxn modelId="{532EF7E8-83A7-4E5E-98FB-85AC76EB38D5}" type="presOf" srcId="{E860DEA9-B416-40E4-81E5-919446422EAA}" destId="{CB6EBF74-6F49-4195-B900-71E445427695}" srcOrd="0" destOrd="0" presId="urn:microsoft.com/office/officeart/2005/8/layout/hProcess9"/>
    <dgm:cxn modelId="{A27E266B-CF73-49D5-9883-5EB0DFCDCD0F}" type="presParOf" srcId="{CB6EBF74-6F49-4195-B900-71E445427695}" destId="{0812193C-D91C-47CE-BD92-818B4B8B2286}" srcOrd="0" destOrd="0" presId="urn:microsoft.com/office/officeart/2005/8/layout/hProcess9"/>
    <dgm:cxn modelId="{4D83D6F3-8980-497E-BE81-2A1E747954E1}" type="presParOf" srcId="{CB6EBF74-6F49-4195-B900-71E445427695}" destId="{66B2E509-BD5C-41A0-8700-8F2623893A07}" srcOrd="1" destOrd="0" presId="urn:microsoft.com/office/officeart/2005/8/layout/hProcess9"/>
    <dgm:cxn modelId="{AE38B69C-DAA2-4081-A63D-F65CE134AFF7}" type="presParOf" srcId="{66B2E509-BD5C-41A0-8700-8F2623893A07}" destId="{4A1868B6-A91C-4042-AE01-3A1191E35A70}" srcOrd="0" destOrd="0" presId="urn:microsoft.com/office/officeart/2005/8/layout/hProcess9"/>
    <dgm:cxn modelId="{C9818FCB-02A8-4884-819F-C0A07B347065}" type="presParOf" srcId="{66B2E509-BD5C-41A0-8700-8F2623893A07}" destId="{FCA15B7C-2B79-4D75-8F81-E351932F40DC}" srcOrd="1" destOrd="0" presId="urn:microsoft.com/office/officeart/2005/8/layout/hProcess9"/>
    <dgm:cxn modelId="{2450F09E-87EE-4482-BD9B-B861EA0A2396}" type="presParOf" srcId="{66B2E509-BD5C-41A0-8700-8F2623893A07}" destId="{6EE3E31D-01BB-437A-9540-823530264C56}" srcOrd="2" destOrd="0" presId="urn:microsoft.com/office/officeart/2005/8/layout/hProcess9"/>
    <dgm:cxn modelId="{479E82C0-3B3F-443A-94B3-B4EC3A3C7ECB}" type="presParOf" srcId="{66B2E509-BD5C-41A0-8700-8F2623893A07}" destId="{14E47FAC-F854-4364-93EA-A3B8D31E739D}" srcOrd="3" destOrd="0" presId="urn:microsoft.com/office/officeart/2005/8/layout/hProcess9"/>
    <dgm:cxn modelId="{6450B090-F7C4-41A7-9A67-EA0DF8EBDCA8}" type="presParOf" srcId="{66B2E509-BD5C-41A0-8700-8F2623893A07}" destId="{53E7D2CC-CF89-4C47-B206-D7DCDED3A5C2}" srcOrd="4" destOrd="0" presId="urn:microsoft.com/office/officeart/2005/8/layout/hProcess9"/>
    <dgm:cxn modelId="{F059CFDB-7AC4-46A9-BAE2-12426175EAE1}" type="presParOf" srcId="{66B2E509-BD5C-41A0-8700-8F2623893A07}" destId="{5BD3D09C-12AE-4FA2-8816-9BCB80A72D40}" srcOrd="5" destOrd="0" presId="urn:microsoft.com/office/officeart/2005/8/layout/hProcess9"/>
    <dgm:cxn modelId="{699E4BA2-AAB3-4A21-BDE9-78B1E595DCEB}" type="presParOf" srcId="{66B2E509-BD5C-41A0-8700-8F2623893A07}" destId="{8E659C55-EF99-40E5-BD44-52409A3DF0E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7F42BB-F481-44C5-94C3-1154D95D57E6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E4F4C8-FED2-4637-BE22-12E08575ADCE}">
      <dgm:prSet phldrT="[Testo]"/>
      <dgm:spPr/>
      <dgm:t>
        <a:bodyPr/>
        <a:lstStyle/>
        <a:p>
          <a:r>
            <a:rPr lang="it-IT" dirty="0"/>
            <a:t>Appartenenza</a:t>
          </a:r>
        </a:p>
      </dgm:t>
    </dgm:pt>
    <dgm:pt modelId="{74A25F9A-89F1-48E3-8907-77D7C2DA0579}" type="parTrans" cxnId="{6E53A895-9A35-4533-9A95-5D95505FA619}">
      <dgm:prSet/>
      <dgm:spPr/>
      <dgm:t>
        <a:bodyPr/>
        <a:lstStyle/>
        <a:p>
          <a:endParaRPr lang="it-IT"/>
        </a:p>
      </dgm:t>
    </dgm:pt>
    <dgm:pt modelId="{A7C01A11-EE8F-4EFD-A40E-41AB1038DE38}" type="sibTrans" cxnId="{6E53A895-9A35-4533-9A95-5D95505FA619}">
      <dgm:prSet/>
      <dgm:spPr/>
      <dgm:t>
        <a:bodyPr/>
        <a:lstStyle/>
        <a:p>
          <a:endParaRPr lang="it-IT"/>
        </a:p>
      </dgm:t>
    </dgm:pt>
    <dgm:pt modelId="{C81DD4B5-9472-47A4-BD98-C0E00EB37B05}">
      <dgm:prSet phldrT="[Testo]"/>
      <dgm:spPr/>
      <dgm:t>
        <a:bodyPr/>
        <a:lstStyle/>
        <a:p>
          <a:r>
            <a:rPr lang="it-IT" dirty="0"/>
            <a:t>accogliere</a:t>
          </a:r>
        </a:p>
      </dgm:t>
    </dgm:pt>
    <dgm:pt modelId="{870FBA69-3FF0-4BC2-B8AA-A32E57BCE2FF}" type="parTrans" cxnId="{888288C3-3FE6-429B-B769-FEA194E7D8DE}">
      <dgm:prSet/>
      <dgm:spPr/>
      <dgm:t>
        <a:bodyPr/>
        <a:lstStyle/>
        <a:p>
          <a:endParaRPr lang="it-IT"/>
        </a:p>
      </dgm:t>
    </dgm:pt>
    <dgm:pt modelId="{8FBE45E8-6D10-4B20-B585-FD5D2B53DCAE}" type="sibTrans" cxnId="{888288C3-3FE6-429B-B769-FEA194E7D8DE}">
      <dgm:prSet/>
      <dgm:spPr/>
      <dgm:t>
        <a:bodyPr/>
        <a:lstStyle/>
        <a:p>
          <a:endParaRPr lang="it-IT"/>
        </a:p>
      </dgm:t>
    </dgm:pt>
    <dgm:pt modelId="{5F4EF094-4B97-4FDB-A81F-6D68471CCA9F}">
      <dgm:prSet phldrT="[Testo]"/>
      <dgm:spPr/>
      <dgm:t>
        <a:bodyPr/>
        <a:lstStyle/>
        <a:p>
          <a:r>
            <a:rPr lang="it-IT" dirty="0"/>
            <a:t>restaurare</a:t>
          </a:r>
        </a:p>
      </dgm:t>
    </dgm:pt>
    <dgm:pt modelId="{E096B833-8CF2-44BB-AB91-EF590846A59D}" type="parTrans" cxnId="{9F4AF07F-684E-4287-86AE-02DE3739EDBA}">
      <dgm:prSet/>
      <dgm:spPr/>
      <dgm:t>
        <a:bodyPr/>
        <a:lstStyle/>
        <a:p>
          <a:endParaRPr lang="it-IT"/>
        </a:p>
      </dgm:t>
    </dgm:pt>
    <dgm:pt modelId="{EF390F95-67D5-401C-ACB0-D46CBE564799}" type="sibTrans" cxnId="{9F4AF07F-684E-4287-86AE-02DE3739EDBA}">
      <dgm:prSet/>
      <dgm:spPr/>
      <dgm:t>
        <a:bodyPr/>
        <a:lstStyle/>
        <a:p>
          <a:endParaRPr lang="it-IT"/>
        </a:p>
      </dgm:t>
    </dgm:pt>
    <dgm:pt modelId="{FF558F02-35AB-4E14-87AA-84C1740B3DC2}">
      <dgm:prSet phldrT="[Testo]"/>
      <dgm:spPr/>
      <dgm:t>
        <a:bodyPr/>
        <a:lstStyle/>
        <a:p>
          <a:r>
            <a:rPr lang="it-IT" dirty="0"/>
            <a:t>Emancipazione</a:t>
          </a:r>
        </a:p>
      </dgm:t>
    </dgm:pt>
    <dgm:pt modelId="{28D8BFFA-5B91-42E1-A159-A3F17CF9F9EB}" type="parTrans" cxnId="{7CFF3D3A-587F-4962-ABFC-5ED3CDC79427}">
      <dgm:prSet/>
      <dgm:spPr/>
      <dgm:t>
        <a:bodyPr/>
        <a:lstStyle/>
        <a:p>
          <a:endParaRPr lang="it-IT"/>
        </a:p>
      </dgm:t>
    </dgm:pt>
    <dgm:pt modelId="{2CFC3C0D-0BCB-475E-B967-876783808F32}" type="sibTrans" cxnId="{7CFF3D3A-587F-4962-ABFC-5ED3CDC79427}">
      <dgm:prSet/>
      <dgm:spPr/>
      <dgm:t>
        <a:bodyPr/>
        <a:lstStyle/>
        <a:p>
          <a:endParaRPr lang="it-IT"/>
        </a:p>
      </dgm:t>
    </dgm:pt>
    <dgm:pt modelId="{5455FFF4-CFBC-425D-A9CF-10A83B081CDC}">
      <dgm:prSet phldrT="[Testo]"/>
      <dgm:spPr/>
      <dgm:t>
        <a:bodyPr/>
        <a:lstStyle/>
        <a:p>
          <a:r>
            <a:rPr lang="it-IT" dirty="0"/>
            <a:t>migrazione</a:t>
          </a:r>
        </a:p>
      </dgm:t>
    </dgm:pt>
    <dgm:pt modelId="{198AD0D0-2DCF-4F20-8DB5-D03F729077C9}" type="parTrans" cxnId="{2484F122-3268-435B-82C2-00DD96289326}">
      <dgm:prSet/>
      <dgm:spPr/>
      <dgm:t>
        <a:bodyPr/>
        <a:lstStyle/>
        <a:p>
          <a:endParaRPr lang="it-IT"/>
        </a:p>
      </dgm:t>
    </dgm:pt>
    <dgm:pt modelId="{0DF7FD34-D2F4-44CE-A444-314E6233AF42}" type="sibTrans" cxnId="{2484F122-3268-435B-82C2-00DD96289326}">
      <dgm:prSet/>
      <dgm:spPr/>
      <dgm:t>
        <a:bodyPr/>
        <a:lstStyle/>
        <a:p>
          <a:endParaRPr lang="it-IT"/>
        </a:p>
      </dgm:t>
    </dgm:pt>
    <dgm:pt modelId="{A4AD1FCF-CB62-486A-BD25-1EF24F12025B}">
      <dgm:prSet phldrT="[Testo]"/>
      <dgm:spPr/>
      <dgm:t>
        <a:bodyPr/>
        <a:lstStyle/>
        <a:p>
          <a:r>
            <a:rPr lang="it-IT" dirty="0"/>
            <a:t>consapevolezza</a:t>
          </a:r>
        </a:p>
      </dgm:t>
    </dgm:pt>
    <dgm:pt modelId="{E990B42A-10EE-4079-A635-C2917D392DF8}" type="parTrans" cxnId="{DBE06A4E-4FF4-4BB0-9774-D9CCCFEA3EEC}">
      <dgm:prSet/>
      <dgm:spPr/>
      <dgm:t>
        <a:bodyPr/>
        <a:lstStyle/>
        <a:p>
          <a:endParaRPr lang="it-IT"/>
        </a:p>
      </dgm:t>
    </dgm:pt>
    <dgm:pt modelId="{E8D78B6A-436E-4913-8844-569537B97F99}" type="sibTrans" cxnId="{DBE06A4E-4FF4-4BB0-9774-D9CCCFEA3EEC}">
      <dgm:prSet/>
      <dgm:spPr/>
      <dgm:t>
        <a:bodyPr/>
        <a:lstStyle/>
        <a:p>
          <a:endParaRPr lang="it-IT"/>
        </a:p>
      </dgm:t>
    </dgm:pt>
    <dgm:pt modelId="{EBEF2CC4-3CB6-46B1-AC34-AD9F28D6E7C7}">
      <dgm:prSet phldrT="[Testo]"/>
      <dgm:spPr/>
      <dgm:t>
        <a:bodyPr/>
        <a:lstStyle/>
        <a:p>
          <a:r>
            <a:rPr lang="it-IT" dirty="0" err="1"/>
            <a:t>Empowermewnt</a:t>
          </a:r>
          <a:endParaRPr lang="it-IT" dirty="0"/>
        </a:p>
      </dgm:t>
    </dgm:pt>
    <dgm:pt modelId="{D5579E17-2793-49BB-A6A3-EFFF8D04E5C3}" type="parTrans" cxnId="{66ABC77F-5691-4340-B01D-6588D06EAF31}">
      <dgm:prSet/>
      <dgm:spPr/>
      <dgm:t>
        <a:bodyPr/>
        <a:lstStyle/>
        <a:p>
          <a:endParaRPr lang="it-IT"/>
        </a:p>
      </dgm:t>
    </dgm:pt>
    <dgm:pt modelId="{EB00D9AA-E47A-46A5-BEC0-93BAD6C5DE1A}" type="sibTrans" cxnId="{66ABC77F-5691-4340-B01D-6588D06EAF31}">
      <dgm:prSet/>
      <dgm:spPr/>
      <dgm:t>
        <a:bodyPr/>
        <a:lstStyle/>
        <a:p>
          <a:endParaRPr lang="it-IT"/>
        </a:p>
      </dgm:t>
    </dgm:pt>
    <dgm:pt modelId="{0F8E2BD4-110F-4646-B265-37366A921C58}">
      <dgm:prSet phldrT="[Testo]"/>
      <dgm:spPr/>
      <dgm:t>
        <a:bodyPr/>
        <a:lstStyle/>
        <a:p>
          <a:r>
            <a:rPr lang="it-IT" dirty="0"/>
            <a:t>Ruolo di valore</a:t>
          </a:r>
        </a:p>
      </dgm:t>
    </dgm:pt>
    <dgm:pt modelId="{CACEE41F-04DC-431D-866C-D09158EB7D4B}" type="parTrans" cxnId="{041AEE68-6D12-4F7F-9966-70E28E642FDB}">
      <dgm:prSet/>
      <dgm:spPr/>
      <dgm:t>
        <a:bodyPr/>
        <a:lstStyle/>
        <a:p>
          <a:endParaRPr lang="it-IT"/>
        </a:p>
      </dgm:t>
    </dgm:pt>
    <dgm:pt modelId="{29F1BCBF-7EA2-4BE8-B4B6-9B25F3642091}" type="sibTrans" cxnId="{041AEE68-6D12-4F7F-9966-70E28E642FDB}">
      <dgm:prSet/>
      <dgm:spPr/>
      <dgm:t>
        <a:bodyPr/>
        <a:lstStyle/>
        <a:p>
          <a:endParaRPr lang="it-IT"/>
        </a:p>
      </dgm:t>
    </dgm:pt>
    <dgm:pt modelId="{FC437732-E1D4-469A-BA5B-3E106E8CD42F}">
      <dgm:prSet phldrT="[Testo]"/>
      <dgm:spPr/>
      <dgm:t>
        <a:bodyPr/>
        <a:lstStyle/>
        <a:p>
          <a:r>
            <a:rPr lang="it-IT" dirty="0"/>
            <a:t>futuro</a:t>
          </a:r>
        </a:p>
      </dgm:t>
    </dgm:pt>
    <dgm:pt modelId="{A9DB935B-4790-4662-BD8A-A9DBCE87C34F}" type="parTrans" cxnId="{540379A1-EB29-4AF0-9191-482B61CF8AE3}">
      <dgm:prSet/>
      <dgm:spPr/>
      <dgm:t>
        <a:bodyPr/>
        <a:lstStyle/>
        <a:p>
          <a:endParaRPr lang="it-IT"/>
        </a:p>
      </dgm:t>
    </dgm:pt>
    <dgm:pt modelId="{692CE579-F357-4F9B-B32A-50E416690E43}" type="sibTrans" cxnId="{540379A1-EB29-4AF0-9191-482B61CF8AE3}">
      <dgm:prSet/>
      <dgm:spPr/>
      <dgm:t>
        <a:bodyPr/>
        <a:lstStyle/>
        <a:p>
          <a:endParaRPr lang="it-IT"/>
        </a:p>
      </dgm:t>
    </dgm:pt>
    <dgm:pt modelId="{1051ADCB-F8C1-4929-8C6A-6270EC9BF5F6}">
      <dgm:prSet phldrT="[Testo]"/>
      <dgm:spPr/>
      <dgm:t>
        <a:bodyPr/>
        <a:lstStyle/>
        <a:p>
          <a:r>
            <a:rPr lang="it-IT" dirty="0"/>
            <a:t>curare</a:t>
          </a:r>
        </a:p>
      </dgm:t>
    </dgm:pt>
    <dgm:pt modelId="{93513051-340C-4B99-8E75-59431A0BECB5}" type="parTrans" cxnId="{A27DE8CA-EE47-4D34-9E50-899447DF49ED}">
      <dgm:prSet/>
      <dgm:spPr/>
      <dgm:t>
        <a:bodyPr/>
        <a:lstStyle/>
        <a:p>
          <a:endParaRPr lang="it-IT"/>
        </a:p>
      </dgm:t>
    </dgm:pt>
    <dgm:pt modelId="{9BC24CD5-D47B-4118-8FE0-B7E2CEE9F420}" type="sibTrans" cxnId="{A27DE8CA-EE47-4D34-9E50-899447DF49ED}">
      <dgm:prSet/>
      <dgm:spPr/>
      <dgm:t>
        <a:bodyPr/>
        <a:lstStyle/>
        <a:p>
          <a:endParaRPr lang="it-IT"/>
        </a:p>
      </dgm:t>
    </dgm:pt>
    <dgm:pt modelId="{B210425F-06A5-4EDC-94F2-519F5F72BDFD}">
      <dgm:prSet phldrT="[Testo]"/>
      <dgm:spPr/>
      <dgm:t>
        <a:bodyPr/>
        <a:lstStyle/>
        <a:p>
          <a:r>
            <a:rPr lang="it-IT" dirty="0"/>
            <a:t>opportunità</a:t>
          </a:r>
        </a:p>
      </dgm:t>
    </dgm:pt>
    <dgm:pt modelId="{1DCF7B20-5905-47F7-8087-ADDCA7CE11B8}" type="parTrans" cxnId="{EC0391A1-8BA9-4F73-B224-2C42782B65F3}">
      <dgm:prSet/>
      <dgm:spPr/>
      <dgm:t>
        <a:bodyPr/>
        <a:lstStyle/>
        <a:p>
          <a:endParaRPr lang="it-IT"/>
        </a:p>
      </dgm:t>
    </dgm:pt>
    <dgm:pt modelId="{5CF7D0F5-CAE5-4EBE-AC64-712FE07DC493}" type="sibTrans" cxnId="{EC0391A1-8BA9-4F73-B224-2C42782B65F3}">
      <dgm:prSet/>
      <dgm:spPr/>
      <dgm:t>
        <a:bodyPr/>
        <a:lstStyle/>
        <a:p>
          <a:endParaRPr lang="it-IT"/>
        </a:p>
      </dgm:t>
    </dgm:pt>
    <dgm:pt modelId="{C3CE99EB-A817-44DA-9712-1DEE9C188B99}" type="pres">
      <dgm:prSet presAssocID="{347F42BB-F481-44C5-94C3-1154D95D57E6}" presName="Name0" presStyleCnt="0">
        <dgm:presLayoutVars>
          <dgm:dir/>
          <dgm:animLvl val="lvl"/>
          <dgm:resizeHandles val="exact"/>
        </dgm:presLayoutVars>
      </dgm:prSet>
      <dgm:spPr/>
    </dgm:pt>
    <dgm:pt modelId="{5CAB0ED7-A5BB-4066-A8BF-21372C00A52F}" type="pres">
      <dgm:prSet presAssocID="{347F42BB-F481-44C5-94C3-1154D95D57E6}" presName="tSp" presStyleCnt="0"/>
      <dgm:spPr/>
    </dgm:pt>
    <dgm:pt modelId="{4CD7CC93-2141-4EFB-9856-D02CA037B0AE}" type="pres">
      <dgm:prSet presAssocID="{347F42BB-F481-44C5-94C3-1154D95D57E6}" presName="bSp" presStyleCnt="0"/>
      <dgm:spPr/>
    </dgm:pt>
    <dgm:pt modelId="{7C5B0987-F43C-4CB2-83DB-835E68A777C1}" type="pres">
      <dgm:prSet presAssocID="{347F42BB-F481-44C5-94C3-1154D95D57E6}" presName="process" presStyleCnt="0"/>
      <dgm:spPr/>
    </dgm:pt>
    <dgm:pt modelId="{B15F80E4-9F87-42CB-80CE-3A134C6CB6BC}" type="pres">
      <dgm:prSet presAssocID="{C9E4F4C8-FED2-4637-BE22-12E08575ADCE}" presName="composite1" presStyleCnt="0"/>
      <dgm:spPr/>
    </dgm:pt>
    <dgm:pt modelId="{B4EFDBFE-9D5C-4321-8AAD-189E9A0D81FB}" type="pres">
      <dgm:prSet presAssocID="{C9E4F4C8-FED2-4637-BE22-12E08575ADCE}" presName="dummyNode1" presStyleLbl="node1" presStyleIdx="0" presStyleCnt="3"/>
      <dgm:spPr/>
    </dgm:pt>
    <dgm:pt modelId="{3A21A0AB-55CD-46DE-A511-843AB6CAB1BA}" type="pres">
      <dgm:prSet presAssocID="{C9E4F4C8-FED2-4637-BE22-12E08575ADCE}" presName="childNode1" presStyleLbl="bgAcc1" presStyleIdx="0" presStyleCnt="3" custLinFactNeighborX="10929" custLinFactNeighborY="-4980">
        <dgm:presLayoutVars>
          <dgm:bulletEnabled val="1"/>
        </dgm:presLayoutVars>
      </dgm:prSet>
      <dgm:spPr/>
    </dgm:pt>
    <dgm:pt modelId="{E1EE5342-1B32-48C1-9D7F-2E892C514978}" type="pres">
      <dgm:prSet presAssocID="{C9E4F4C8-FED2-4637-BE22-12E08575ADCE}" presName="childNode1tx" presStyleLbl="bgAcc1" presStyleIdx="0" presStyleCnt="3">
        <dgm:presLayoutVars>
          <dgm:bulletEnabled val="1"/>
        </dgm:presLayoutVars>
      </dgm:prSet>
      <dgm:spPr/>
    </dgm:pt>
    <dgm:pt modelId="{39B117A3-95F4-4BD0-8ED1-D65F92E46EEF}" type="pres">
      <dgm:prSet presAssocID="{C9E4F4C8-FED2-4637-BE22-12E08575ADCE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25347E8D-9C6A-4816-B567-C76B79EAAAA9}" type="pres">
      <dgm:prSet presAssocID="{C9E4F4C8-FED2-4637-BE22-12E08575ADCE}" presName="connSite1" presStyleCnt="0"/>
      <dgm:spPr/>
    </dgm:pt>
    <dgm:pt modelId="{5B7C08F4-5A8A-4858-8ADB-2E50091B3480}" type="pres">
      <dgm:prSet presAssocID="{A7C01A11-EE8F-4EFD-A40E-41AB1038DE38}" presName="Name9" presStyleLbl="sibTrans2D1" presStyleIdx="0" presStyleCnt="2"/>
      <dgm:spPr/>
    </dgm:pt>
    <dgm:pt modelId="{938A6C52-2987-4CA1-AF32-517761155BC6}" type="pres">
      <dgm:prSet presAssocID="{FF558F02-35AB-4E14-87AA-84C1740B3DC2}" presName="composite2" presStyleCnt="0"/>
      <dgm:spPr/>
    </dgm:pt>
    <dgm:pt modelId="{53C9A977-3910-43FD-A09F-61EB46B54921}" type="pres">
      <dgm:prSet presAssocID="{FF558F02-35AB-4E14-87AA-84C1740B3DC2}" presName="dummyNode2" presStyleLbl="node1" presStyleIdx="0" presStyleCnt="3"/>
      <dgm:spPr/>
    </dgm:pt>
    <dgm:pt modelId="{71B36E2B-8C5E-435D-AED6-EEB4A060F2CE}" type="pres">
      <dgm:prSet presAssocID="{FF558F02-35AB-4E14-87AA-84C1740B3DC2}" presName="childNode2" presStyleLbl="bgAcc1" presStyleIdx="1" presStyleCnt="3">
        <dgm:presLayoutVars>
          <dgm:bulletEnabled val="1"/>
        </dgm:presLayoutVars>
      </dgm:prSet>
      <dgm:spPr/>
    </dgm:pt>
    <dgm:pt modelId="{8441E89B-4FB5-412C-BADD-4875A71AC8BF}" type="pres">
      <dgm:prSet presAssocID="{FF558F02-35AB-4E14-87AA-84C1740B3DC2}" presName="childNode2tx" presStyleLbl="bgAcc1" presStyleIdx="1" presStyleCnt="3">
        <dgm:presLayoutVars>
          <dgm:bulletEnabled val="1"/>
        </dgm:presLayoutVars>
      </dgm:prSet>
      <dgm:spPr/>
    </dgm:pt>
    <dgm:pt modelId="{EA5D5EBA-5EFE-4C07-AAE6-D2BCE79BE8EF}" type="pres">
      <dgm:prSet presAssocID="{FF558F02-35AB-4E14-87AA-84C1740B3DC2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D4288981-E747-4D3B-B1B2-6553FDE55633}" type="pres">
      <dgm:prSet presAssocID="{FF558F02-35AB-4E14-87AA-84C1740B3DC2}" presName="connSite2" presStyleCnt="0"/>
      <dgm:spPr/>
    </dgm:pt>
    <dgm:pt modelId="{3DEDCE96-D949-4DA5-BB56-4FA2741DEE97}" type="pres">
      <dgm:prSet presAssocID="{2CFC3C0D-0BCB-475E-B967-876783808F32}" presName="Name18" presStyleLbl="sibTrans2D1" presStyleIdx="1" presStyleCnt="2"/>
      <dgm:spPr/>
    </dgm:pt>
    <dgm:pt modelId="{88E3A30C-CA56-495C-9175-5D78B39E8D5C}" type="pres">
      <dgm:prSet presAssocID="{EBEF2CC4-3CB6-46B1-AC34-AD9F28D6E7C7}" presName="composite1" presStyleCnt="0"/>
      <dgm:spPr/>
    </dgm:pt>
    <dgm:pt modelId="{191E18A9-C41A-4ED7-A696-C4DCCE36E035}" type="pres">
      <dgm:prSet presAssocID="{EBEF2CC4-3CB6-46B1-AC34-AD9F28D6E7C7}" presName="dummyNode1" presStyleLbl="node1" presStyleIdx="1" presStyleCnt="3"/>
      <dgm:spPr/>
    </dgm:pt>
    <dgm:pt modelId="{D7336BA0-8B1D-4D36-A3F6-1B2D5A5D6DBB}" type="pres">
      <dgm:prSet presAssocID="{EBEF2CC4-3CB6-46B1-AC34-AD9F28D6E7C7}" presName="childNode1" presStyleLbl="bgAcc1" presStyleIdx="2" presStyleCnt="3">
        <dgm:presLayoutVars>
          <dgm:bulletEnabled val="1"/>
        </dgm:presLayoutVars>
      </dgm:prSet>
      <dgm:spPr/>
    </dgm:pt>
    <dgm:pt modelId="{BCDFBE3F-C4D4-4837-A9B9-E86E2BA29BCC}" type="pres">
      <dgm:prSet presAssocID="{EBEF2CC4-3CB6-46B1-AC34-AD9F28D6E7C7}" presName="childNode1tx" presStyleLbl="bgAcc1" presStyleIdx="2" presStyleCnt="3">
        <dgm:presLayoutVars>
          <dgm:bulletEnabled val="1"/>
        </dgm:presLayoutVars>
      </dgm:prSet>
      <dgm:spPr/>
    </dgm:pt>
    <dgm:pt modelId="{52E38AB1-2717-471B-AFA0-2C10F7A05556}" type="pres">
      <dgm:prSet presAssocID="{EBEF2CC4-3CB6-46B1-AC34-AD9F28D6E7C7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C8198DB4-A408-4970-8E28-403CDB879C34}" type="pres">
      <dgm:prSet presAssocID="{EBEF2CC4-3CB6-46B1-AC34-AD9F28D6E7C7}" presName="connSite1" presStyleCnt="0"/>
      <dgm:spPr/>
    </dgm:pt>
  </dgm:ptLst>
  <dgm:cxnLst>
    <dgm:cxn modelId="{85383F15-47B9-49F1-A989-FD89F1D23BE9}" type="presOf" srcId="{B210425F-06A5-4EDC-94F2-519F5F72BDFD}" destId="{D7336BA0-8B1D-4D36-A3F6-1B2D5A5D6DBB}" srcOrd="0" destOrd="1" presId="urn:microsoft.com/office/officeart/2005/8/layout/hProcess4"/>
    <dgm:cxn modelId="{4BFADE20-9B90-4539-9E83-A4A638D9B4D2}" type="presOf" srcId="{2CFC3C0D-0BCB-475E-B967-876783808F32}" destId="{3DEDCE96-D949-4DA5-BB56-4FA2741DEE97}" srcOrd="0" destOrd="0" presId="urn:microsoft.com/office/officeart/2005/8/layout/hProcess4"/>
    <dgm:cxn modelId="{2B093F22-5D74-464F-BA4A-CEFB53E73ED3}" type="presOf" srcId="{FC437732-E1D4-469A-BA5B-3E106E8CD42F}" destId="{D7336BA0-8B1D-4D36-A3F6-1B2D5A5D6DBB}" srcOrd="0" destOrd="2" presId="urn:microsoft.com/office/officeart/2005/8/layout/hProcess4"/>
    <dgm:cxn modelId="{2484F122-3268-435B-82C2-00DD96289326}" srcId="{FF558F02-35AB-4E14-87AA-84C1740B3DC2}" destId="{5455FFF4-CFBC-425D-A9CF-10A83B081CDC}" srcOrd="0" destOrd="0" parTransId="{198AD0D0-2DCF-4F20-8DB5-D03F729077C9}" sibTransId="{0DF7FD34-D2F4-44CE-A444-314E6233AF42}"/>
    <dgm:cxn modelId="{7CFF3D3A-587F-4962-ABFC-5ED3CDC79427}" srcId="{347F42BB-F481-44C5-94C3-1154D95D57E6}" destId="{FF558F02-35AB-4E14-87AA-84C1740B3DC2}" srcOrd="1" destOrd="0" parTransId="{28D8BFFA-5B91-42E1-A159-A3F17CF9F9EB}" sibTransId="{2CFC3C0D-0BCB-475E-B967-876783808F32}"/>
    <dgm:cxn modelId="{56D6B83A-0A67-48A2-B481-3CEEC95F12BB}" type="presOf" srcId="{5F4EF094-4B97-4FDB-A81F-6D68471CCA9F}" destId="{3A21A0AB-55CD-46DE-A511-843AB6CAB1BA}" srcOrd="0" destOrd="2" presId="urn:microsoft.com/office/officeart/2005/8/layout/hProcess4"/>
    <dgm:cxn modelId="{091D2345-91D5-410F-B822-A8C428867446}" type="presOf" srcId="{1051ADCB-F8C1-4929-8C6A-6270EC9BF5F6}" destId="{E1EE5342-1B32-48C1-9D7F-2E892C514978}" srcOrd="1" destOrd="1" presId="urn:microsoft.com/office/officeart/2005/8/layout/hProcess4"/>
    <dgm:cxn modelId="{A2ED6648-7451-4530-B543-EC92DA1E68DC}" type="presOf" srcId="{A7C01A11-EE8F-4EFD-A40E-41AB1038DE38}" destId="{5B7C08F4-5A8A-4858-8ADB-2E50091B3480}" srcOrd="0" destOrd="0" presId="urn:microsoft.com/office/officeart/2005/8/layout/hProcess4"/>
    <dgm:cxn modelId="{041AEE68-6D12-4F7F-9966-70E28E642FDB}" srcId="{EBEF2CC4-3CB6-46B1-AC34-AD9F28D6E7C7}" destId="{0F8E2BD4-110F-4646-B265-37366A921C58}" srcOrd="0" destOrd="0" parTransId="{CACEE41F-04DC-431D-866C-D09158EB7D4B}" sibTransId="{29F1BCBF-7EA2-4BE8-B4B6-9B25F3642091}"/>
    <dgm:cxn modelId="{DBE06A4E-4FF4-4BB0-9774-D9CCCFEA3EEC}" srcId="{FF558F02-35AB-4E14-87AA-84C1740B3DC2}" destId="{A4AD1FCF-CB62-486A-BD25-1EF24F12025B}" srcOrd="1" destOrd="0" parTransId="{E990B42A-10EE-4079-A635-C2917D392DF8}" sibTransId="{E8D78B6A-436E-4913-8844-569537B97F99}"/>
    <dgm:cxn modelId="{19F2E751-B61C-4223-8B87-FE84087DCE2C}" type="presOf" srcId="{A4AD1FCF-CB62-486A-BD25-1EF24F12025B}" destId="{8441E89B-4FB5-412C-BADD-4875A71AC8BF}" srcOrd="1" destOrd="1" presId="urn:microsoft.com/office/officeart/2005/8/layout/hProcess4"/>
    <dgm:cxn modelId="{E3035575-BB69-422C-9521-A563E967E001}" type="presOf" srcId="{5455FFF4-CFBC-425D-A9CF-10A83B081CDC}" destId="{71B36E2B-8C5E-435D-AED6-EEB4A060F2CE}" srcOrd="0" destOrd="0" presId="urn:microsoft.com/office/officeart/2005/8/layout/hProcess4"/>
    <dgm:cxn modelId="{52E6827A-D6C4-4C0B-8370-9B0C8BD6B5E0}" type="presOf" srcId="{EBEF2CC4-3CB6-46B1-AC34-AD9F28D6E7C7}" destId="{52E38AB1-2717-471B-AFA0-2C10F7A05556}" srcOrd="0" destOrd="0" presId="urn:microsoft.com/office/officeart/2005/8/layout/hProcess4"/>
    <dgm:cxn modelId="{B8BC0A7E-D725-4EB0-9F86-A4DEC0EF0A9A}" type="presOf" srcId="{B210425F-06A5-4EDC-94F2-519F5F72BDFD}" destId="{BCDFBE3F-C4D4-4837-A9B9-E86E2BA29BCC}" srcOrd="1" destOrd="1" presId="urn:microsoft.com/office/officeart/2005/8/layout/hProcess4"/>
    <dgm:cxn modelId="{66ABC77F-5691-4340-B01D-6588D06EAF31}" srcId="{347F42BB-F481-44C5-94C3-1154D95D57E6}" destId="{EBEF2CC4-3CB6-46B1-AC34-AD9F28D6E7C7}" srcOrd="2" destOrd="0" parTransId="{D5579E17-2793-49BB-A6A3-EFFF8D04E5C3}" sibTransId="{EB00D9AA-E47A-46A5-BEC0-93BAD6C5DE1A}"/>
    <dgm:cxn modelId="{9F4AF07F-684E-4287-86AE-02DE3739EDBA}" srcId="{C9E4F4C8-FED2-4637-BE22-12E08575ADCE}" destId="{5F4EF094-4B97-4FDB-A81F-6D68471CCA9F}" srcOrd="2" destOrd="0" parTransId="{E096B833-8CF2-44BB-AB91-EF590846A59D}" sibTransId="{EF390F95-67D5-401C-ACB0-D46CBE564799}"/>
    <dgm:cxn modelId="{B71ADD8F-5474-455A-B557-5D9573C47A8E}" type="presOf" srcId="{347F42BB-F481-44C5-94C3-1154D95D57E6}" destId="{C3CE99EB-A817-44DA-9712-1DEE9C188B99}" srcOrd="0" destOrd="0" presId="urn:microsoft.com/office/officeart/2005/8/layout/hProcess4"/>
    <dgm:cxn modelId="{6E53A895-9A35-4533-9A95-5D95505FA619}" srcId="{347F42BB-F481-44C5-94C3-1154D95D57E6}" destId="{C9E4F4C8-FED2-4637-BE22-12E08575ADCE}" srcOrd="0" destOrd="0" parTransId="{74A25F9A-89F1-48E3-8907-77D7C2DA0579}" sibTransId="{A7C01A11-EE8F-4EFD-A40E-41AB1038DE38}"/>
    <dgm:cxn modelId="{540379A1-EB29-4AF0-9191-482B61CF8AE3}" srcId="{EBEF2CC4-3CB6-46B1-AC34-AD9F28D6E7C7}" destId="{FC437732-E1D4-469A-BA5B-3E106E8CD42F}" srcOrd="2" destOrd="0" parTransId="{A9DB935B-4790-4662-BD8A-A9DBCE87C34F}" sibTransId="{692CE579-F357-4F9B-B32A-50E416690E43}"/>
    <dgm:cxn modelId="{EC0391A1-8BA9-4F73-B224-2C42782B65F3}" srcId="{EBEF2CC4-3CB6-46B1-AC34-AD9F28D6E7C7}" destId="{B210425F-06A5-4EDC-94F2-519F5F72BDFD}" srcOrd="1" destOrd="0" parTransId="{1DCF7B20-5905-47F7-8087-ADDCA7CE11B8}" sibTransId="{5CF7D0F5-CAE5-4EBE-AC64-712FE07DC493}"/>
    <dgm:cxn modelId="{ABE175A5-D21B-4DE4-9D49-880897A309FC}" type="presOf" srcId="{5F4EF094-4B97-4FDB-A81F-6D68471CCA9F}" destId="{E1EE5342-1B32-48C1-9D7F-2E892C514978}" srcOrd="1" destOrd="2" presId="urn:microsoft.com/office/officeart/2005/8/layout/hProcess4"/>
    <dgm:cxn modelId="{9CC4BEA8-1D9B-41DD-84C7-5C91E49DB5E3}" type="presOf" srcId="{0F8E2BD4-110F-4646-B265-37366A921C58}" destId="{BCDFBE3F-C4D4-4837-A9B9-E86E2BA29BCC}" srcOrd="1" destOrd="0" presId="urn:microsoft.com/office/officeart/2005/8/layout/hProcess4"/>
    <dgm:cxn modelId="{CC73C1A8-5466-4D7A-94AB-D36D13734928}" type="presOf" srcId="{A4AD1FCF-CB62-486A-BD25-1EF24F12025B}" destId="{71B36E2B-8C5E-435D-AED6-EEB4A060F2CE}" srcOrd="0" destOrd="1" presId="urn:microsoft.com/office/officeart/2005/8/layout/hProcess4"/>
    <dgm:cxn modelId="{5251FBB2-AFF1-4610-97A3-D06B0F63E65C}" type="presOf" srcId="{1051ADCB-F8C1-4929-8C6A-6270EC9BF5F6}" destId="{3A21A0AB-55CD-46DE-A511-843AB6CAB1BA}" srcOrd="0" destOrd="1" presId="urn:microsoft.com/office/officeart/2005/8/layout/hProcess4"/>
    <dgm:cxn modelId="{EC15DFB3-70A0-410A-AB6A-40C584EDA262}" type="presOf" srcId="{C81DD4B5-9472-47A4-BD98-C0E00EB37B05}" destId="{E1EE5342-1B32-48C1-9D7F-2E892C514978}" srcOrd="1" destOrd="0" presId="urn:microsoft.com/office/officeart/2005/8/layout/hProcess4"/>
    <dgm:cxn modelId="{92882AB7-F68D-4474-87CE-3B60BC6A0915}" type="presOf" srcId="{C9E4F4C8-FED2-4637-BE22-12E08575ADCE}" destId="{39B117A3-95F4-4BD0-8ED1-D65F92E46EEF}" srcOrd="0" destOrd="0" presId="urn:microsoft.com/office/officeart/2005/8/layout/hProcess4"/>
    <dgm:cxn modelId="{989A78BC-E9AD-4E62-B5EF-87DE6CCF04D6}" type="presOf" srcId="{0F8E2BD4-110F-4646-B265-37366A921C58}" destId="{D7336BA0-8B1D-4D36-A3F6-1B2D5A5D6DBB}" srcOrd="0" destOrd="0" presId="urn:microsoft.com/office/officeart/2005/8/layout/hProcess4"/>
    <dgm:cxn modelId="{888288C3-3FE6-429B-B769-FEA194E7D8DE}" srcId="{C9E4F4C8-FED2-4637-BE22-12E08575ADCE}" destId="{C81DD4B5-9472-47A4-BD98-C0E00EB37B05}" srcOrd="0" destOrd="0" parTransId="{870FBA69-3FF0-4BC2-B8AA-A32E57BCE2FF}" sibTransId="{8FBE45E8-6D10-4B20-B585-FD5D2B53DCAE}"/>
    <dgm:cxn modelId="{31CE35C6-7D49-4228-B473-AC28A0D6EEFA}" type="presOf" srcId="{5455FFF4-CFBC-425D-A9CF-10A83B081CDC}" destId="{8441E89B-4FB5-412C-BADD-4875A71AC8BF}" srcOrd="1" destOrd="0" presId="urn:microsoft.com/office/officeart/2005/8/layout/hProcess4"/>
    <dgm:cxn modelId="{A27DE8CA-EE47-4D34-9E50-899447DF49ED}" srcId="{C9E4F4C8-FED2-4637-BE22-12E08575ADCE}" destId="{1051ADCB-F8C1-4929-8C6A-6270EC9BF5F6}" srcOrd="1" destOrd="0" parTransId="{93513051-340C-4B99-8E75-59431A0BECB5}" sibTransId="{9BC24CD5-D47B-4118-8FE0-B7E2CEE9F420}"/>
    <dgm:cxn modelId="{AF1A36DA-DF73-44E6-8669-FBFCFC2CAC45}" type="presOf" srcId="{C81DD4B5-9472-47A4-BD98-C0E00EB37B05}" destId="{3A21A0AB-55CD-46DE-A511-843AB6CAB1BA}" srcOrd="0" destOrd="0" presId="urn:microsoft.com/office/officeart/2005/8/layout/hProcess4"/>
    <dgm:cxn modelId="{4EA39BF4-21B7-4FF7-9BAD-614DAA58918D}" type="presOf" srcId="{FF558F02-35AB-4E14-87AA-84C1740B3DC2}" destId="{EA5D5EBA-5EFE-4C07-AAE6-D2BCE79BE8EF}" srcOrd="0" destOrd="0" presId="urn:microsoft.com/office/officeart/2005/8/layout/hProcess4"/>
    <dgm:cxn modelId="{CA9121FB-B4E2-4D77-A803-F80AB174E687}" type="presOf" srcId="{FC437732-E1D4-469A-BA5B-3E106E8CD42F}" destId="{BCDFBE3F-C4D4-4837-A9B9-E86E2BA29BCC}" srcOrd="1" destOrd="2" presId="urn:microsoft.com/office/officeart/2005/8/layout/hProcess4"/>
    <dgm:cxn modelId="{9DE02501-2858-4D37-A1D7-4725EF02CE0B}" type="presParOf" srcId="{C3CE99EB-A817-44DA-9712-1DEE9C188B99}" destId="{5CAB0ED7-A5BB-4066-A8BF-21372C00A52F}" srcOrd="0" destOrd="0" presId="urn:microsoft.com/office/officeart/2005/8/layout/hProcess4"/>
    <dgm:cxn modelId="{059704B7-D6FC-4535-936B-D979603BD045}" type="presParOf" srcId="{C3CE99EB-A817-44DA-9712-1DEE9C188B99}" destId="{4CD7CC93-2141-4EFB-9856-D02CA037B0AE}" srcOrd="1" destOrd="0" presId="urn:microsoft.com/office/officeart/2005/8/layout/hProcess4"/>
    <dgm:cxn modelId="{872F5DDF-1FBC-4EAA-83A4-0B31C84F3334}" type="presParOf" srcId="{C3CE99EB-A817-44DA-9712-1DEE9C188B99}" destId="{7C5B0987-F43C-4CB2-83DB-835E68A777C1}" srcOrd="2" destOrd="0" presId="urn:microsoft.com/office/officeart/2005/8/layout/hProcess4"/>
    <dgm:cxn modelId="{196FE568-16BE-4B57-ADA9-75E7CDBE39D4}" type="presParOf" srcId="{7C5B0987-F43C-4CB2-83DB-835E68A777C1}" destId="{B15F80E4-9F87-42CB-80CE-3A134C6CB6BC}" srcOrd="0" destOrd="0" presId="urn:microsoft.com/office/officeart/2005/8/layout/hProcess4"/>
    <dgm:cxn modelId="{801423B4-EFF6-42E2-970F-76E54704BA9D}" type="presParOf" srcId="{B15F80E4-9F87-42CB-80CE-3A134C6CB6BC}" destId="{B4EFDBFE-9D5C-4321-8AAD-189E9A0D81FB}" srcOrd="0" destOrd="0" presId="urn:microsoft.com/office/officeart/2005/8/layout/hProcess4"/>
    <dgm:cxn modelId="{3D72D4D8-21D9-4147-BFBF-D9D151E025C9}" type="presParOf" srcId="{B15F80E4-9F87-42CB-80CE-3A134C6CB6BC}" destId="{3A21A0AB-55CD-46DE-A511-843AB6CAB1BA}" srcOrd="1" destOrd="0" presId="urn:microsoft.com/office/officeart/2005/8/layout/hProcess4"/>
    <dgm:cxn modelId="{F795FD69-65C1-48F4-ADD8-7DF66A3E9E7C}" type="presParOf" srcId="{B15F80E4-9F87-42CB-80CE-3A134C6CB6BC}" destId="{E1EE5342-1B32-48C1-9D7F-2E892C514978}" srcOrd="2" destOrd="0" presId="urn:microsoft.com/office/officeart/2005/8/layout/hProcess4"/>
    <dgm:cxn modelId="{34D735E8-F836-4A33-B3F0-C7B27C45EDCD}" type="presParOf" srcId="{B15F80E4-9F87-42CB-80CE-3A134C6CB6BC}" destId="{39B117A3-95F4-4BD0-8ED1-D65F92E46EEF}" srcOrd="3" destOrd="0" presId="urn:microsoft.com/office/officeart/2005/8/layout/hProcess4"/>
    <dgm:cxn modelId="{A11DCD29-E48E-4266-9BD4-C3B615EC5780}" type="presParOf" srcId="{B15F80E4-9F87-42CB-80CE-3A134C6CB6BC}" destId="{25347E8D-9C6A-4816-B567-C76B79EAAAA9}" srcOrd="4" destOrd="0" presId="urn:microsoft.com/office/officeart/2005/8/layout/hProcess4"/>
    <dgm:cxn modelId="{CE40385C-8124-4DFF-BB03-383E53DA3FC0}" type="presParOf" srcId="{7C5B0987-F43C-4CB2-83DB-835E68A777C1}" destId="{5B7C08F4-5A8A-4858-8ADB-2E50091B3480}" srcOrd="1" destOrd="0" presId="urn:microsoft.com/office/officeart/2005/8/layout/hProcess4"/>
    <dgm:cxn modelId="{828FE2CC-AD86-4B3D-B972-B22036093E73}" type="presParOf" srcId="{7C5B0987-F43C-4CB2-83DB-835E68A777C1}" destId="{938A6C52-2987-4CA1-AF32-517761155BC6}" srcOrd="2" destOrd="0" presId="urn:microsoft.com/office/officeart/2005/8/layout/hProcess4"/>
    <dgm:cxn modelId="{2FF79B9A-5C50-4F52-8D64-75B31E54961A}" type="presParOf" srcId="{938A6C52-2987-4CA1-AF32-517761155BC6}" destId="{53C9A977-3910-43FD-A09F-61EB46B54921}" srcOrd="0" destOrd="0" presId="urn:microsoft.com/office/officeart/2005/8/layout/hProcess4"/>
    <dgm:cxn modelId="{CE205EC6-3F83-4B4B-A6AA-3E7BB76E722E}" type="presParOf" srcId="{938A6C52-2987-4CA1-AF32-517761155BC6}" destId="{71B36E2B-8C5E-435D-AED6-EEB4A060F2CE}" srcOrd="1" destOrd="0" presId="urn:microsoft.com/office/officeart/2005/8/layout/hProcess4"/>
    <dgm:cxn modelId="{CD059569-9329-459D-9B1B-C871F7C9D8DD}" type="presParOf" srcId="{938A6C52-2987-4CA1-AF32-517761155BC6}" destId="{8441E89B-4FB5-412C-BADD-4875A71AC8BF}" srcOrd="2" destOrd="0" presId="urn:microsoft.com/office/officeart/2005/8/layout/hProcess4"/>
    <dgm:cxn modelId="{F4BEA54D-BE28-43CC-B3FA-771B59B257FC}" type="presParOf" srcId="{938A6C52-2987-4CA1-AF32-517761155BC6}" destId="{EA5D5EBA-5EFE-4C07-AAE6-D2BCE79BE8EF}" srcOrd="3" destOrd="0" presId="urn:microsoft.com/office/officeart/2005/8/layout/hProcess4"/>
    <dgm:cxn modelId="{4054AF69-E122-4D16-BC69-465509149FDC}" type="presParOf" srcId="{938A6C52-2987-4CA1-AF32-517761155BC6}" destId="{D4288981-E747-4D3B-B1B2-6553FDE55633}" srcOrd="4" destOrd="0" presId="urn:microsoft.com/office/officeart/2005/8/layout/hProcess4"/>
    <dgm:cxn modelId="{F0960C9F-F032-464B-9321-544E246602AA}" type="presParOf" srcId="{7C5B0987-F43C-4CB2-83DB-835E68A777C1}" destId="{3DEDCE96-D949-4DA5-BB56-4FA2741DEE97}" srcOrd="3" destOrd="0" presId="urn:microsoft.com/office/officeart/2005/8/layout/hProcess4"/>
    <dgm:cxn modelId="{910B1EA6-22DD-4E78-BCE1-8C36AA83F7D7}" type="presParOf" srcId="{7C5B0987-F43C-4CB2-83DB-835E68A777C1}" destId="{88E3A30C-CA56-495C-9175-5D78B39E8D5C}" srcOrd="4" destOrd="0" presId="urn:microsoft.com/office/officeart/2005/8/layout/hProcess4"/>
    <dgm:cxn modelId="{5E34F311-074B-4328-88D0-576B4C5CABDE}" type="presParOf" srcId="{88E3A30C-CA56-495C-9175-5D78B39E8D5C}" destId="{191E18A9-C41A-4ED7-A696-C4DCCE36E035}" srcOrd="0" destOrd="0" presId="urn:microsoft.com/office/officeart/2005/8/layout/hProcess4"/>
    <dgm:cxn modelId="{8F694F85-4903-473F-9781-EFD8BCB75FF4}" type="presParOf" srcId="{88E3A30C-CA56-495C-9175-5D78B39E8D5C}" destId="{D7336BA0-8B1D-4D36-A3F6-1B2D5A5D6DBB}" srcOrd="1" destOrd="0" presId="urn:microsoft.com/office/officeart/2005/8/layout/hProcess4"/>
    <dgm:cxn modelId="{EE0658F8-F9F0-4DB2-AD73-7BCF62171FEF}" type="presParOf" srcId="{88E3A30C-CA56-495C-9175-5D78B39E8D5C}" destId="{BCDFBE3F-C4D4-4837-A9B9-E86E2BA29BCC}" srcOrd="2" destOrd="0" presId="urn:microsoft.com/office/officeart/2005/8/layout/hProcess4"/>
    <dgm:cxn modelId="{F6737B2A-5C4D-4B06-81A3-027733D93680}" type="presParOf" srcId="{88E3A30C-CA56-495C-9175-5D78B39E8D5C}" destId="{52E38AB1-2717-471B-AFA0-2C10F7A05556}" srcOrd="3" destOrd="0" presId="urn:microsoft.com/office/officeart/2005/8/layout/hProcess4"/>
    <dgm:cxn modelId="{A39AE754-1CE2-4A0A-991D-7DB0522B1318}" type="presParOf" srcId="{88E3A30C-CA56-495C-9175-5D78B39E8D5C}" destId="{C8198DB4-A408-4970-8E28-403CDB879C3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2193C-D91C-47CE-BD92-818B4B8B2286}">
      <dsp:nvSpPr>
        <dsp:cNvPr id="0" name=""/>
        <dsp:cNvSpPr/>
      </dsp:nvSpPr>
      <dsp:spPr>
        <a:xfrm>
          <a:off x="642671" y="0"/>
          <a:ext cx="7283609" cy="4064000"/>
        </a:xfrm>
        <a:prstGeom prst="rightArrow">
          <a:avLst/>
        </a:prstGeom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shape">
            <a:fillToRect l="50000" t="50000" r="50000" b="50000"/>
          </a:path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868B6-A91C-4042-AE01-3A1191E35A70}">
      <dsp:nvSpPr>
        <dsp:cNvPr id="0" name=""/>
        <dsp:cNvSpPr/>
      </dsp:nvSpPr>
      <dsp:spPr>
        <a:xfrm>
          <a:off x="2124" y="1219199"/>
          <a:ext cx="1972783" cy="1625600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>
              <a:solidFill>
                <a:srgbClr val="FFFF00"/>
              </a:solidFill>
            </a:rPr>
            <a:t>Attivazione dei Servizi del CAV</a:t>
          </a:r>
        </a:p>
      </dsp:txBody>
      <dsp:txXfrm>
        <a:off x="81479" y="1298554"/>
        <a:ext cx="1814073" cy="1466890"/>
      </dsp:txXfrm>
    </dsp:sp>
    <dsp:sp modelId="{6EE3E31D-01BB-437A-9540-823530264C56}">
      <dsp:nvSpPr>
        <dsp:cNvPr id="0" name=""/>
        <dsp:cNvSpPr/>
      </dsp:nvSpPr>
      <dsp:spPr>
        <a:xfrm>
          <a:off x="2040994" y="1167912"/>
          <a:ext cx="1972783" cy="162560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Accoglienza Residenziale</a:t>
          </a:r>
        </a:p>
      </dsp:txBody>
      <dsp:txXfrm>
        <a:off x="2120349" y="1247267"/>
        <a:ext cx="1814073" cy="1466890"/>
      </dsp:txXfrm>
    </dsp:sp>
    <dsp:sp modelId="{53E7D2CC-CF89-4C47-B206-D7DCDED3A5C2}">
      <dsp:nvSpPr>
        <dsp:cNvPr id="0" name=""/>
        <dsp:cNvSpPr/>
      </dsp:nvSpPr>
      <dsp:spPr>
        <a:xfrm>
          <a:off x="4144970" y="1219199"/>
          <a:ext cx="1972783" cy="162560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Orientamento al lavoro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/>
            <a:t>Supporto all’abitare</a:t>
          </a:r>
        </a:p>
      </dsp:txBody>
      <dsp:txXfrm>
        <a:off x="4224325" y="1298554"/>
        <a:ext cx="1814073" cy="1466890"/>
      </dsp:txXfrm>
    </dsp:sp>
    <dsp:sp modelId="{8E659C55-EF99-40E5-BD44-52409A3DF0EE}">
      <dsp:nvSpPr>
        <dsp:cNvPr id="0" name=""/>
        <dsp:cNvSpPr/>
      </dsp:nvSpPr>
      <dsp:spPr>
        <a:xfrm>
          <a:off x="6185347" y="1239910"/>
          <a:ext cx="2350433" cy="162560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rgbClr val="FF0000"/>
              </a:solidFill>
            </a:rPr>
            <a:t>AUTONOMIA</a:t>
          </a:r>
        </a:p>
      </dsp:txBody>
      <dsp:txXfrm>
        <a:off x="6264702" y="1319265"/>
        <a:ext cx="2191723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1A0AB-55CD-46DE-A511-843AB6CAB1BA}">
      <dsp:nvSpPr>
        <dsp:cNvPr id="0" name=""/>
        <dsp:cNvSpPr/>
      </dsp:nvSpPr>
      <dsp:spPr>
        <a:xfrm>
          <a:off x="1043604" y="531356"/>
          <a:ext cx="1368935" cy="112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accogliere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curare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restaurare</a:t>
          </a:r>
        </a:p>
      </dsp:txBody>
      <dsp:txXfrm>
        <a:off x="1069587" y="557339"/>
        <a:ext cx="1316969" cy="835172"/>
      </dsp:txXfrm>
    </dsp:sp>
    <dsp:sp modelId="{5B7C08F4-5A8A-4858-8ADB-2E50091B3480}">
      <dsp:nvSpPr>
        <dsp:cNvPr id="0" name=""/>
        <dsp:cNvSpPr/>
      </dsp:nvSpPr>
      <dsp:spPr>
        <a:xfrm>
          <a:off x="1625162" y="719526"/>
          <a:ext cx="1712029" cy="1712029"/>
        </a:xfrm>
        <a:prstGeom prst="leftCircularArrow">
          <a:avLst>
            <a:gd name="adj1" fmla="val 4328"/>
            <a:gd name="adj2" fmla="val 547848"/>
            <a:gd name="adj3" fmla="val 2323359"/>
            <a:gd name="adj4" fmla="val 9024489"/>
            <a:gd name="adj5" fmla="val 504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117A3-95F4-4BD0-8ED1-D65F92E46EEF}">
      <dsp:nvSpPr>
        <dsp:cNvPr id="0" name=""/>
        <dsp:cNvSpPr/>
      </dsp:nvSpPr>
      <dsp:spPr>
        <a:xfrm>
          <a:off x="1198201" y="1474723"/>
          <a:ext cx="1216831" cy="483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Appartenenza</a:t>
          </a:r>
        </a:p>
      </dsp:txBody>
      <dsp:txXfrm>
        <a:off x="1212374" y="1488896"/>
        <a:ext cx="1188485" cy="455547"/>
      </dsp:txXfrm>
    </dsp:sp>
    <dsp:sp modelId="{71B36E2B-8C5E-435D-AED6-EEB4A060F2CE}">
      <dsp:nvSpPr>
        <dsp:cNvPr id="0" name=""/>
        <dsp:cNvSpPr/>
      </dsp:nvSpPr>
      <dsp:spPr>
        <a:xfrm>
          <a:off x="2767872" y="587585"/>
          <a:ext cx="1368935" cy="112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migrazione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consapevolezza</a:t>
          </a:r>
        </a:p>
      </dsp:txBody>
      <dsp:txXfrm>
        <a:off x="2793855" y="855515"/>
        <a:ext cx="1316969" cy="835172"/>
      </dsp:txXfrm>
    </dsp:sp>
    <dsp:sp modelId="{3DEDCE96-D949-4DA5-BB56-4FA2741DEE97}">
      <dsp:nvSpPr>
        <dsp:cNvPr id="0" name=""/>
        <dsp:cNvSpPr/>
      </dsp:nvSpPr>
      <dsp:spPr>
        <a:xfrm>
          <a:off x="3487633" y="-171570"/>
          <a:ext cx="1886949" cy="1886949"/>
        </a:xfrm>
        <a:prstGeom prst="circularArrow">
          <a:avLst>
            <a:gd name="adj1" fmla="val 3927"/>
            <a:gd name="adj2" fmla="val 492240"/>
            <a:gd name="adj3" fmla="val 19332250"/>
            <a:gd name="adj4" fmla="val 12575511"/>
            <a:gd name="adj5" fmla="val 45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D5EBA-5EFE-4C07-AAE6-D2BCE79BE8EF}">
      <dsp:nvSpPr>
        <dsp:cNvPr id="0" name=""/>
        <dsp:cNvSpPr/>
      </dsp:nvSpPr>
      <dsp:spPr>
        <a:xfrm>
          <a:off x="3072080" y="345638"/>
          <a:ext cx="1216831" cy="483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Emancipazione</a:t>
          </a:r>
        </a:p>
      </dsp:txBody>
      <dsp:txXfrm>
        <a:off x="3086253" y="359811"/>
        <a:ext cx="1188485" cy="455547"/>
      </dsp:txXfrm>
    </dsp:sp>
    <dsp:sp modelId="{D7336BA0-8B1D-4D36-A3F6-1B2D5A5D6DBB}">
      <dsp:nvSpPr>
        <dsp:cNvPr id="0" name=""/>
        <dsp:cNvSpPr/>
      </dsp:nvSpPr>
      <dsp:spPr>
        <a:xfrm>
          <a:off x="4641750" y="587585"/>
          <a:ext cx="1368935" cy="1129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Ruolo di valore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opportunità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futuro</a:t>
          </a:r>
        </a:p>
      </dsp:txBody>
      <dsp:txXfrm>
        <a:off x="4667733" y="613568"/>
        <a:ext cx="1316969" cy="835172"/>
      </dsp:txXfrm>
    </dsp:sp>
    <dsp:sp modelId="{52E38AB1-2717-471B-AFA0-2C10F7A05556}">
      <dsp:nvSpPr>
        <dsp:cNvPr id="0" name=""/>
        <dsp:cNvSpPr/>
      </dsp:nvSpPr>
      <dsp:spPr>
        <a:xfrm>
          <a:off x="4945958" y="1474723"/>
          <a:ext cx="1216831" cy="4838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Empowermewnt</a:t>
          </a:r>
          <a:endParaRPr lang="it-IT" sz="1300" kern="1200" dirty="0"/>
        </a:p>
      </dsp:txBody>
      <dsp:txXfrm>
        <a:off x="4960131" y="1488896"/>
        <a:ext cx="1188485" cy="455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D7E632D-90E5-4D01-9BC5-1E522C1D3E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F6F7E-FE0D-4D10-98D7-B2A771C085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1ABE6-C6F5-4A0A-84B9-C4EFAC289E3B}" type="datetimeFigureOut">
              <a:rPr lang="it-IT" smtClean="0"/>
              <a:t>08/02/2022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14BD17D-65A3-41B9-8422-24F5555C18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lARA ciRILLO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2938E5B-A071-4209-BC89-ED99142EBB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5550" y="928370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F9104-FCCE-4974-8637-19C790C324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68482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1D624-115A-467E-8DD6-86021FFF752A}" type="datetimeFigureOut">
              <a:rPr lang="it-IT" smtClean="0"/>
              <a:t>08/02/2022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5163" y="4703763"/>
            <a:ext cx="5318125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lARA ciRILLO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65550" y="928370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F6A85-48CD-47AA-B596-DBBEB43038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90198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lARA ciRILLO</a:t>
            </a:r>
          </a:p>
        </p:txBody>
      </p:sp>
    </p:spTree>
    <p:extLst>
      <p:ext uri="{BB962C8B-B14F-4D97-AF65-F5344CB8AC3E}">
        <p14:creationId xmlns:p14="http://schemas.microsoft.com/office/powerpoint/2010/main" val="152772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06657-CA8B-410F-AA60-415C9A9E1EA5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66023-3288-4AE1-AC91-B224F00A155B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689B-A290-4AAB-AC08-20006C399D2A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DC2C7-BB6F-413C-A659-9785D69396D3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82FD-E029-40EE-B75D-7AB68AA6703A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9F497-E302-4B46-AA4B-76C5FF24DA14}" type="datetime1">
              <a:rPr lang="it-IT" smtClean="0"/>
              <a:t>10/02/2022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4E61-0680-4890-B8CA-AE181105B5E4}" type="datetime1">
              <a:rPr lang="it-IT" smtClean="0"/>
              <a:t>10/02/2022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4733-22C8-4E8B-815C-9FEAD592DBC5}" type="datetime1">
              <a:rPr lang="it-IT" smtClean="0"/>
              <a:t>10/02/2022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7F4F-3850-4365-AC8E-2AA45317C3EF}" type="datetime1">
              <a:rPr lang="it-IT" smtClean="0"/>
              <a:t>10/02/2022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2968-5492-4C76-B4A3-14A67BD5817C}" type="datetime1">
              <a:rPr lang="it-IT" smtClean="0"/>
              <a:t>10/02/2022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2A16-4819-4C09-AFDE-A1B111A1B897}" type="datetime1">
              <a:rPr lang="it-IT" smtClean="0"/>
              <a:t>10/02/2022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CBA32-6D96-44F9-84BA-3E8BED955EB8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 cura di  Lara Cirillo - Assistente Sociale Comune di Napoli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ABAAD-58B0-4B6B-A89C-53D012E6244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66727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FFFF00"/>
                </a:solidFill>
              </a:rPr>
              <a:t>I Servizi Sociali in favore delle donne vittime di violenza e dei loro figli: una riflessione per la co-costruzione di un modello d’intervento efficace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4653136"/>
            <a:ext cx="7524328" cy="1296144"/>
          </a:xfrm>
        </p:spPr>
        <p:txBody>
          <a:bodyPr>
            <a:noAutofit/>
          </a:bodyPr>
          <a:lstStyle/>
          <a:p>
            <a:r>
              <a:rPr lang="it-IT" sz="2400" b="1" dirty="0">
                <a:solidFill>
                  <a:schemeClr val="tx2"/>
                </a:solidFill>
              </a:rPr>
              <a:t> </a:t>
            </a:r>
          </a:p>
          <a:p>
            <a:endParaRPr lang="it-IT" sz="2400" b="1" dirty="0">
              <a:solidFill>
                <a:schemeClr val="tx2"/>
              </a:solidFill>
            </a:endParaRP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FE1A17CF-411D-4E48-BE6D-6556591B6D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165304"/>
            <a:ext cx="2530624" cy="556171"/>
          </a:xfrm>
        </p:spPr>
        <p:txBody>
          <a:bodyPr/>
          <a:lstStyle/>
          <a:p>
            <a:fld id="{BDBE64EF-48A0-4991-ABD3-6C67FF6DE38F}" type="datetime1">
              <a:rPr lang="it-IT" smtClean="0">
                <a:solidFill>
                  <a:schemeClr val="tx2">
                    <a:lumMod val="75000"/>
                  </a:schemeClr>
                </a:solidFill>
              </a:rPr>
              <a:t>10/02/2022</a:t>
            </a:fld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CAC094AC-38FF-446B-947F-E0A0B93C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5048200" cy="556171"/>
          </a:xfrm>
        </p:spPr>
        <p:txBody>
          <a:bodyPr/>
          <a:lstStyle/>
          <a:p>
            <a:r>
              <a:rPr lang="it-IT" sz="1600">
                <a:solidFill>
                  <a:schemeClr val="tx2">
                    <a:lumMod val="75000"/>
                  </a:schemeClr>
                </a:solidFill>
              </a:rPr>
              <a:t>A cura di  Lara Cirillo - Assistente Sociale Comune di Napoli</a:t>
            </a:r>
            <a:endParaRPr lang="it-IT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462204-3255-4D79-A8ED-D9CCAFD18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“Il ciclo della violenza”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5EB911-73A3-4885-B05B-803079196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800" dirty="0">
                <a:solidFill>
                  <a:schemeClr val="tx2"/>
                </a:solidFill>
              </a:rPr>
              <a:t>L’ innesco del ciclo della violenza è preceduto da un comportamento strategico dell’uomo mirante a isolare la donna e farle rompere ogni legame significativo di tipo familiare, amicale e con il lavoro.</a:t>
            </a:r>
          </a:p>
          <a:p>
            <a:endParaRPr lang="it-IT" sz="6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6800" b="1" dirty="0">
                <a:solidFill>
                  <a:schemeClr val="tx2"/>
                </a:solidFill>
              </a:rPr>
              <a:t>1. Fase di crescita della tensione</a:t>
            </a:r>
          </a:p>
          <a:p>
            <a:pPr marL="0" indent="0" algn="just">
              <a:buNone/>
            </a:pPr>
            <a:r>
              <a:rPr lang="it-IT" sz="6800" dirty="0">
                <a:solidFill>
                  <a:schemeClr val="tx2"/>
                </a:solidFill>
              </a:rPr>
              <a:t>In questa fase la donna inizia ad avvertire la crescente tensione e cerca di prevenire l’escalation di violenza. Spera in tal modo di calmare le acque, diminuire la tensione e controllare l’agire violento del partner. Molte donne affermano di sentirsi come se “camminassero sulle uova”.</a:t>
            </a:r>
          </a:p>
          <a:p>
            <a:pPr marL="0" indent="0" algn="just">
              <a:buNone/>
            </a:pPr>
            <a:endParaRPr lang="it-IT" sz="6800" dirty="0">
              <a:solidFill>
                <a:schemeClr val="tx2"/>
              </a:solidFill>
            </a:endParaRPr>
          </a:p>
          <a:p>
            <a:pPr marL="0" indent="0" fontAlgn="base">
              <a:buNone/>
            </a:pPr>
            <a:r>
              <a:rPr lang="it-IT" sz="6800" b="1" dirty="0">
                <a:solidFill>
                  <a:schemeClr val="tx2"/>
                </a:solidFill>
              </a:rPr>
              <a:t> 2. Fase di maltrattamento</a:t>
            </a:r>
          </a:p>
          <a:p>
            <a:pPr marL="0" indent="0" fontAlgn="base">
              <a:buNone/>
            </a:pPr>
            <a:r>
              <a:rPr lang="it-IT" sz="6800" dirty="0">
                <a:solidFill>
                  <a:schemeClr val="tx2"/>
                </a:solidFill>
              </a:rPr>
              <a:t> In questa fase l’</a:t>
            </a:r>
            <a:r>
              <a:rPr lang="it-IT" sz="6800" i="1" dirty="0">
                <a:solidFill>
                  <a:schemeClr val="tx2"/>
                </a:solidFill>
              </a:rPr>
              <a:t>uomo</a:t>
            </a:r>
            <a:r>
              <a:rPr lang="it-IT" sz="6800" dirty="0">
                <a:solidFill>
                  <a:schemeClr val="tx2"/>
                </a:solidFill>
              </a:rPr>
              <a:t> perde il controllo di sé e si possono verificare  episodi violenti. Il maltrattamento è inteso in tutte le sue forme: fisico, psicologico, economico….</a:t>
            </a:r>
            <a:br>
              <a:rPr lang="it-IT" sz="6800" dirty="0">
                <a:solidFill>
                  <a:schemeClr val="tx2"/>
                </a:solidFill>
              </a:rPr>
            </a:br>
            <a:r>
              <a:rPr lang="it-IT" sz="6800" dirty="0">
                <a:solidFill>
                  <a:schemeClr val="tx2"/>
                </a:solidFill>
              </a:rPr>
              <a:t>L’ aggressione da parte del partner provoca nella donna un senso di tristezza e di impotenza, può protestare ma non si difende.</a:t>
            </a:r>
          </a:p>
          <a:p>
            <a:pPr marL="0" indent="0" fontAlgn="base">
              <a:buNone/>
            </a:pPr>
            <a:endParaRPr lang="it-IT" sz="6800" dirty="0">
              <a:solidFill>
                <a:schemeClr val="tx2"/>
              </a:solidFill>
            </a:endParaRPr>
          </a:p>
          <a:p>
            <a:pPr marL="0" indent="0" fontAlgn="base">
              <a:buNone/>
            </a:pPr>
            <a:r>
              <a:rPr lang="it-IT" sz="6800" b="1" dirty="0">
                <a:solidFill>
                  <a:schemeClr val="tx2"/>
                </a:solidFill>
              </a:rPr>
              <a:t>3. Fase di luna di miele</a:t>
            </a:r>
          </a:p>
          <a:p>
            <a:pPr marL="0" indent="0" fontAlgn="base">
              <a:buNone/>
            </a:pPr>
            <a:r>
              <a:rPr lang="it-IT" sz="6800" dirty="0">
                <a:solidFill>
                  <a:schemeClr val="tx2"/>
                </a:solidFill>
              </a:rPr>
              <a:t>E’ frequente che l’uomo faccia regali, promesse di andare in terapia e di “fare tutto il possibile per cambiare” affinché la donna non lo lasci e si separi da lui.</a:t>
            </a:r>
          </a:p>
          <a:p>
            <a:pPr marL="0" indent="0" fontAlgn="base">
              <a:buNone/>
            </a:pPr>
            <a:endParaRPr lang="it-IT" sz="6800" b="1" dirty="0">
              <a:solidFill>
                <a:schemeClr val="tx2"/>
              </a:solidFill>
            </a:endParaRPr>
          </a:p>
          <a:p>
            <a:pPr marL="0" indent="0" fontAlgn="base">
              <a:buNone/>
            </a:pPr>
            <a:r>
              <a:rPr lang="it-IT" sz="6800" dirty="0">
                <a:solidFill>
                  <a:schemeClr val="tx2"/>
                </a:solidFill>
              </a:rPr>
              <a:t>Quando la violenza è radicata i cicli si ripetono e come una spirale con il tempo accelerano di crescente intensità.</a:t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26AC96-3D18-4F86-85E3-0A0EBB29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3FBA-F390-42F4-9251-FFB562C1AAEE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1021F2-D7F4-4747-8421-DF553D72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15786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458211147"/>
              </p:ext>
            </p:extLst>
          </p:nvPr>
        </p:nvGraphicFramePr>
        <p:xfrm>
          <a:off x="251520" y="1397000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reccia circolare a destra 5"/>
          <p:cNvSpPr/>
          <p:nvPr/>
        </p:nvSpPr>
        <p:spPr>
          <a:xfrm>
            <a:off x="251520" y="404664"/>
            <a:ext cx="1584176" cy="2304256"/>
          </a:xfrm>
          <a:prstGeom prst="curvedRightArrow">
            <a:avLst>
              <a:gd name="adj1" fmla="val 25000"/>
              <a:gd name="adj2" fmla="val 50000"/>
              <a:gd name="adj3" fmla="val 260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51720" y="332656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err="1">
                <a:solidFill>
                  <a:srgbClr val="00B0F0"/>
                </a:solidFill>
              </a:rPr>
              <a:t>C.A.V</a:t>
            </a:r>
            <a:r>
              <a:rPr lang="it-IT" sz="5400" dirty="0">
                <a:solidFill>
                  <a:srgbClr val="00B0F0"/>
                </a:solidFill>
              </a:rPr>
              <a:t>.</a:t>
            </a:r>
          </a:p>
        </p:txBody>
      </p:sp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3787444559"/>
              </p:ext>
            </p:extLst>
          </p:nvPr>
        </p:nvGraphicFramePr>
        <p:xfrm>
          <a:off x="0" y="4365104"/>
          <a:ext cx="705678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23528" y="1268760"/>
            <a:ext cx="8748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</a:rPr>
              <a:t>Servizi sociali         Unità Antiviolenza</a:t>
            </a: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         Forze dell’Ordine                 Presidi Ospedalieri</a:t>
            </a:r>
            <a:endParaRPr lang="it-IT" sz="5400" b="1" dirty="0">
              <a:solidFill>
                <a:srgbClr val="002060"/>
              </a:solidFill>
            </a:endParaRPr>
          </a:p>
        </p:txBody>
      </p:sp>
      <p:sp>
        <p:nvSpPr>
          <p:cNvPr id="14" name="Freccia bidirezionale orizzontale 13"/>
          <p:cNvSpPr/>
          <p:nvPr/>
        </p:nvSpPr>
        <p:spPr>
          <a:xfrm>
            <a:off x="4583244" y="1816877"/>
            <a:ext cx="64807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FB9F48E-E739-4476-BE16-FE9E8EDC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8815-EFE6-4669-ADBD-857EC44DFE92}" type="datetime1">
              <a:rPr lang="it-IT" smtClean="0"/>
              <a:t>10/02/2022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051B6F2-18E2-4AC4-BB3B-22F8C939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469E7AA-A94B-4EE8-A9B9-86E03E4349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052477" y="257539"/>
            <a:ext cx="2164268" cy="121930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DBD52A03-37F7-4A78-91AD-97C0F04301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52477" y="1364992"/>
            <a:ext cx="670618" cy="31092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DA1179-3198-44AA-958B-81142C5F1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Percorso presso i CAV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AB2672-ECDE-43DD-A249-D86D53D1B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I) contatto (1522, carabinieri, servizi sociali)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II) Analisi della domanda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   Colloqui con le consulenti d’accoglienza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III) Definizione del percorso: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     Servizio legale; consulenza psicologica;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    attivazione equipe multidisciplinare; 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    eventuale ingresso in casa rifugio;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    contatti con Rete.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IV) Sostegno durante il percorso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  V) Follow- up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62B313-8A8E-401C-806A-803A20440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A65D4-B655-4FB0-836C-15A8667F33FC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114DE7-47A9-4756-8E19-DBBB071F2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4098958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2476E2-D82F-467C-B29F-0C3DFB06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…..Accoglienza in Emergenza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3C73F2-E354-4409-B78E-C280D3005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Nei casi in cui la donna e i minori siano in una situazione di pericolo per la loro incolumità, il Servizio Sociale unitamente all’Unità Antiviolenza del Comune organizza l’inserimento presso una casa di accoglienza …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L’accoglienza è volontaria      si agisce in un contesto collaborativo e non coatto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740177-E670-4AE7-BC41-7331D9E1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4BA3D-AE57-4BB1-8D7F-3528737BC314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9F7E0D-CA90-42CC-9383-A64CEA89F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A87CB29-9842-4AA4-A515-BADDFB598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186" y="5445223"/>
            <a:ext cx="1595314" cy="1276251"/>
          </a:xfrm>
          <a:prstGeom prst="rect">
            <a:avLst/>
          </a:prstGeom>
        </p:spPr>
      </p:pic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A7636AE2-5518-499B-8CDF-25181D6101AC}"/>
              </a:ext>
            </a:extLst>
          </p:cNvPr>
          <p:cNvSpPr/>
          <p:nvPr/>
        </p:nvSpPr>
        <p:spPr>
          <a:xfrm>
            <a:off x="4788024" y="4437112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419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210146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92D050"/>
                </a:solidFill>
              </a:rPr>
              <a:t>Accoglienza residenziale PER DONNE VITTIME DI VIOLENZA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844824"/>
            <a:ext cx="6851104" cy="4813995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Luogo di ri-strutturazione</a:t>
            </a: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Progetto individualizzato con rivalutazione bimestrale</a:t>
            </a: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Assistenza psicologica e legale</a:t>
            </a: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Rapporti con A.G.</a:t>
            </a: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Servizi per i bambini </a:t>
            </a: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Graduale inclusione nei contesti territoriali</a:t>
            </a:r>
          </a:p>
          <a:p>
            <a:r>
              <a:rPr lang="it-IT" b="1" dirty="0">
                <a:solidFill>
                  <a:schemeClr val="accent2">
                    <a:lumMod val="50000"/>
                  </a:schemeClr>
                </a:solidFill>
              </a:rPr>
              <a:t>Orientamento al futuro</a:t>
            </a:r>
          </a:p>
          <a:p>
            <a:pPr marL="0" indent="0">
              <a:buNone/>
            </a:pP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732240" y="63813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4/6 mesi</a:t>
            </a:r>
          </a:p>
        </p:txBody>
      </p:sp>
      <p:pic>
        <p:nvPicPr>
          <p:cNvPr id="6" name="Immagine 5" descr="http://www.rondirenato.com/wp-content/uploads/18.600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013176"/>
            <a:ext cx="100811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AA438B-54FF-44ED-B397-ABA0B052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115-DA25-41ED-BE69-B7A7E539A4F2}" type="datetime1">
              <a:rPr lang="it-IT" smtClean="0"/>
              <a:t>10/02/2022</a:t>
            </a:fld>
            <a:endParaRPr lang="it-IT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B5BC5C18-7352-41AC-9E40-EFC35702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tx2">
                    <a:lumMod val="75000"/>
                  </a:schemeClr>
                </a:solidFill>
              </a:rPr>
              <a:t>Accoglienza residenziale a bassa intensità «Semi-autonomia»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79712" y="1772816"/>
            <a:ext cx="6789440" cy="5085184"/>
          </a:xfrm>
        </p:spPr>
        <p:txBody>
          <a:bodyPr>
            <a:normAutofit fontScale="92500"/>
          </a:bodyPr>
          <a:lstStyle/>
          <a:p>
            <a:r>
              <a:rPr lang="it-IT" b="1" dirty="0">
                <a:solidFill>
                  <a:srgbClr val="99FF33"/>
                </a:solidFill>
              </a:rPr>
              <a:t>Luogo di preparazione</a:t>
            </a:r>
          </a:p>
          <a:p>
            <a:r>
              <a:rPr lang="it-IT" b="1" dirty="0">
                <a:solidFill>
                  <a:srgbClr val="99FF33"/>
                </a:solidFill>
              </a:rPr>
              <a:t>Orientamento e inserimento lavorativo</a:t>
            </a:r>
          </a:p>
          <a:p>
            <a:r>
              <a:rPr lang="it-IT" b="1" dirty="0">
                <a:solidFill>
                  <a:srgbClr val="99FF33"/>
                </a:solidFill>
              </a:rPr>
              <a:t>Orientamento e supporto all’abitare</a:t>
            </a:r>
          </a:p>
          <a:p>
            <a:r>
              <a:rPr lang="it-IT" b="1" dirty="0">
                <a:solidFill>
                  <a:srgbClr val="99FF33"/>
                </a:solidFill>
              </a:rPr>
              <a:t>Valutazione sulle prospettive</a:t>
            </a:r>
          </a:p>
          <a:p>
            <a:r>
              <a:rPr lang="it-IT" b="1" dirty="0">
                <a:solidFill>
                  <a:srgbClr val="99FF33"/>
                </a:solidFill>
              </a:rPr>
              <a:t>Partecipazione ai gruppi di auto mutuo aiuto</a:t>
            </a:r>
          </a:p>
          <a:p>
            <a:r>
              <a:rPr lang="it-IT" b="1" dirty="0">
                <a:solidFill>
                  <a:srgbClr val="99FF33"/>
                </a:solidFill>
              </a:rPr>
              <a:t>Servizi per i bambini</a:t>
            </a:r>
          </a:p>
          <a:p>
            <a:endParaRPr lang="it-IT" dirty="0"/>
          </a:p>
          <a:p>
            <a:pPr algn="r">
              <a:buNone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http://www.rondirenato.com/wp-content/uploads/18.600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797152"/>
            <a:ext cx="11521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 descr="http://www.duepuntozeronews.it/wp-content/uploads/2016/03/casa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72816"/>
            <a:ext cx="15121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gnaposto data 5">
            <a:extLst>
              <a:ext uri="{FF2B5EF4-FFF2-40B4-BE49-F238E27FC236}">
                <a16:creationId xmlns:a16="http://schemas.microsoft.com/office/drawing/2014/main" id="{6A4CE43A-7559-4467-A311-E11D9CAF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0C74-135B-4766-BA47-A5A1A542DBB6}" type="datetime1">
              <a:rPr lang="it-IT" smtClean="0"/>
              <a:t>10/02/2022</a:t>
            </a:fld>
            <a:endParaRPr lang="it-IT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9DFF5BEE-CE8B-4BDF-8E48-30DB8584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7030A0"/>
                </a:solidFill>
              </a:rPr>
              <a:t>Alcune Riflessioni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r>
              <a:rPr lang="it-IT" dirty="0">
                <a:solidFill>
                  <a:srgbClr val="005828"/>
                </a:solidFill>
              </a:rPr>
              <a:t>Allontanamento del maltrattante, percorsi di recupero del soggetto maltrattante…</a:t>
            </a:r>
          </a:p>
          <a:p>
            <a:r>
              <a:rPr lang="it-IT" dirty="0">
                <a:solidFill>
                  <a:srgbClr val="005828"/>
                </a:solidFill>
              </a:rPr>
              <a:t>Bambini vittime di violenza (assistita?)</a:t>
            </a:r>
          </a:p>
          <a:p>
            <a:r>
              <a:rPr lang="it-IT" dirty="0">
                <a:solidFill>
                  <a:srgbClr val="002060"/>
                </a:solidFill>
              </a:rPr>
              <a:t>Dimensioni per una emancipazione efficace: abitare e lavoro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430D0B-2E21-4043-8F08-DD9DFC63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4706F-46BA-404B-9F2F-587F194F9A8C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B7562F-58BB-4919-B7A7-7BF2D0CC7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793492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5877272"/>
            <a:ext cx="7344816" cy="648072"/>
          </a:xfrm>
        </p:spPr>
        <p:txBody>
          <a:bodyPr>
            <a:noAutofit/>
          </a:bodyPr>
          <a:lstStyle/>
          <a:p>
            <a:r>
              <a:rPr lang="it-IT" sz="2400" b="1" dirty="0">
                <a:solidFill>
                  <a:schemeClr val="tx2"/>
                </a:solidFill>
              </a:rPr>
              <a:t>Grazie per l’attenzione !!!</a:t>
            </a:r>
          </a:p>
        </p:txBody>
      </p:sp>
      <p:pic>
        <p:nvPicPr>
          <p:cNvPr id="7" name="Immagine 6" descr="https://encrypted-tbn0.gstatic.com/images?q=tbn:ANd9GcQSPUADjAxlpgz4BOwkC-Yz-L-9wN7kWOvIipL8e0LpRESLqRY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8914CCA-66F7-4E79-B260-5FD99390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6FFD-7EAB-4844-ACDF-5491D2F25407}" type="datetime1">
              <a:rPr lang="it-IT" smtClean="0">
                <a:solidFill>
                  <a:schemeClr val="tx2"/>
                </a:solidFill>
              </a:rPr>
              <a:t>10/02/2022</a:t>
            </a:fld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13B68B-E00E-4BBA-B4CC-8B550178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schemeClr val="tx2"/>
                </a:solidFill>
              </a:rPr>
              <a:t>A cura di  Lara Cirillo - Assistente Sociale Comune di Napoli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0C77AE-91E2-4A8F-A821-86863A796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srgbClr val="FFFF00"/>
                </a:solidFill>
              </a:rPr>
              <a:t>Origine dei Servizi Antiviolenza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22A9D9-200E-4498-99FB-D2DED7B5E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Dagli anni ‘70 è il movimento femminista a diffondere una nuova definizione di violenza, abbinandola al genere, legandola cioè al modo in cui si strutturano le relazioni tra uomini e donne.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Nascono i Centri antiviolenza e le Case di accoglienza, cambia anche la concezione della donna, che da "vittima" passa a "soggetto" credibile, forte, capace di fronteggiare la situazione per proteggere se stessa e i figli.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I centri sono stati gestiti per diversi anni autonomamente dalle associazioni in forma privata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Soltanto negli ultimi 15 anni si è strutturato </a:t>
            </a:r>
            <a:r>
              <a:rPr lang="it-IT" sz="2400" u="sng" dirty="0">
                <a:solidFill>
                  <a:schemeClr val="tx2">
                    <a:lumMod val="75000"/>
                  </a:schemeClr>
                </a:solidFill>
              </a:rPr>
              <a:t>un lavoro istituzionale </a:t>
            </a: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sulla tematica: si è compresa la connessione diretta tra la violenza contro le donne e la struttura patriarcale della società.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</a:rPr>
              <a:t> È l’asimmetria di potere tra i generi la causa che ha determinato discriminazioni, disuguaglianze, forme violente di oppressione e di morte che hanno colpito le donne.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019A86-19B2-4A87-8F13-AFDA10E9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11B-02E8-4EA8-B0B3-27EBDEBF0031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829CE5-F0EF-4895-9989-5487AD36C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1301998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447014-B914-4DE6-88F1-BEC9B70A0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CONVENZIONE DI ISTANBUL  2011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A335289B-A65C-4027-A1CB-77AC28E05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01" y="1600200"/>
            <a:ext cx="8455377" cy="4756150"/>
          </a:xfrm>
          <a:prstGeom prst="rect">
            <a:avLst/>
          </a:prstGeom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6B3E52-AB30-4EB5-BD3B-3B3C86F89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9112-F369-47B3-9011-678ADBEF6886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B292C1-53DE-4A9B-BE25-91923598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240235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FD0B88-E27F-40AB-818F-126B3A4B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CONVENZIONE DI ISTANBUL 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87DAF4-91D0-4C0B-9368-6DD904FC4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>
                <a:solidFill>
                  <a:schemeClr val="tx2"/>
                </a:solidFill>
              </a:rPr>
              <a:t>è il primo strumento in Europa a fissare norme giuridicamente vincolanti per prevenire la violenza basata sul genere, proteggere le vittime di violenza e punire gli autori dei reati. </a:t>
            </a:r>
          </a:p>
          <a:p>
            <a:r>
              <a:rPr lang="it-IT" sz="2400" dirty="0">
                <a:solidFill>
                  <a:schemeClr val="tx2"/>
                </a:solidFill>
              </a:rPr>
              <a:t>definisce le diverse tipologie di violenza, precisando i corrispondenti obblighi statali di carattere generale, con una particolare attenzione agli obblighi di criminalizzazione di talune condotte lesive.</a:t>
            </a:r>
          </a:p>
          <a:p>
            <a:r>
              <a:rPr lang="it-IT" sz="2400" dirty="0">
                <a:solidFill>
                  <a:schemeClr val="tx2"/>
                </a:solidFill>
              </a:rPr>
              <a:t>I documenti propedeutici alla convenzione fissano degli obiettivi: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/>
                </a:solidFill>
              </a:rPr>
              <a:t>1 CAV ogni 10.0000 abitanti di genere femminile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chemeClr val="tx2"/>
                </a:solidFill>
              </a:rPr>
              <a:t>1 posto in accoglienza residenziale ogni 10.000 abitanti di genere femminile</a:t>
            </a:r>
          </a:p>
          <a:p>
            <a:endParaRPr lang="it-IT" sz="24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B6E242-3E93-4EB5-8C3F-ACAD75C24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8C6D-DBEE-4B66-8379-1899F90BC62C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991EAF-AC70-4BF2-A4F0-F354AD9E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4073788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0D232-4F91-43B5-BBA0-C1C288A0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>
                <a:solidFill>
                  <a:srgbClr val="FFFF00"/>
                </a:solidFill>
              </a:rPr>
              <a:t>PIANO STRATEGICO NAZIONALE SULLA VIOLENZA MASCHILE CONTRO LE DONNE 2021-2023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0418C2-AD7E-4420-AB28-A303FBADF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2800" b="1" dirty="0">
                <a:solidFill>
                  <a:schemeClr val="tx2"/>
                </a:solidFill>
              </a:rPr>
              <a:t>Si fonda su quattro assi:</a:t>
            </a:r>
            <a:r>
              <a:rPr lang="it-IT" sz="2800" dirty="0">
                <a:solidFill>
                  <a:schemeClr val="tx2"/>
                </a:solidFill>
              </a:rPr>
              <a:t> </a:t>
            </a:r>
            <a:r>
              <a:rPr lang="it-IT" sz="2800" b="1" dirty="0">
                <a:solidFill>
                  <a:schemeClr val="tx2"/>
                </a:solidFill>
              </a:rPr>
              <a:t>la prevenzione, la protezione e il sostegno delle vittime, la punizione dei colpevoli e l’assistenza e promozione</a:t>
            </a:r>
            <a:r>
              <a:rPr lang="it-IT" sz="2800" dirty="0">
                <a:solidFill>
                  <a:schemeClr val="tx2"/>
                </a:solidFill>
              </a:rPr>
              <a:t>. Tra le novità, l’ accento sul contrasto alla violenza economica con la previsione di alfabetizzazione finanziaria, tirocini retribuiti, e norme per favorire l’inserimento lavorativo al fine di realizzare l’obiettivo più generale dell’empowerment delle donne. 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AF43B3-E1EB-4ED0-95DC-6B4C54BF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DF96-BBCF-4ADC-ACD2-C4765A184973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54C091-173C-424C-8AAD-2A55573F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82351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30ED05-391E-442A-864D-B3D135E62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A livello regionale…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CB6C4A-52D9-4C47-87CF-0BBA1ACA2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L.R. n. 2/2011  "</a:t>
            </a:r>
            <a:r>
              <a:rPr lang="it-IT" b="1" dirty="0">
                <a:solidFill>
                  <a:schemeClr val="tx2"/>
                </a:solidFill>
              </a:rPr>
              <a:t>Misure di Prevenzione e di Contrasto alla Violenza di Genere»</a:t>
            </a:r>
            <a:r>
              <a:rPr lang="it-IT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rafforzare la presenza dei centri antiviolenza, in ciascun Ambito Territoriale, quali strutture finalizzate a ricevere le donne e le altre persone maltrattate, ad offrire loro aiuto e protezione e a predisporre percorsi di uscita dalla violenza la suddetta legge interviene in materia di politiche socio-sanitarie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971AD2-84E5-4F1C-B4FC-0C471C4F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A927-0CAE-40A1-92C5-7335AE17AB34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B57E15-0692-498D-AAC4-BDABF3B23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3950887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366229-EC9E-4D8A-9390-FC07A815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>
                <a:solidFill>
                  <a:srgbClr val="FFFF00"/>
                </a:solidFill>
              </a:rPr>
              <a:t>Catalogo dei servizi residenziali, semiresidenziali, territoriali e domiciliari -Regolamento di attuazione della L.R. 11/2007</a:t>
            </a:r>
            <a:endParaRPr lang="it-IT" sz="3600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B684AF-6369-485D-8DF8-F5FEEB1E3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FFFF00"/>
                </a:solidFill>
              </a:rPr>
              <a:t>CASA DI ACCOGLIENZA PER DONNE MALTRATTATE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2060"/>
                </a:solidFill>
              </a:rPr>
              <a:t>Le case di accoglienza per donne maltrattate sono luoghi protetti che offrono solidarietà e residenza temporanea a donne esposte alla minaccia di violenza fisica, psichica, sessuale o che l'abbiano subita.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2060"/>
                </a:solidFill>
              </a:rPr>
              <a:t>Le strutture lavorano in stretta connessione con i centri antiviolenza, promuovendo interventi di rete con istituzioni, associazioni, organizzazioni pubbliche e private.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CD0017-E7A8-42B0-9226-CB724546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C35A-A153-490A-A719-427D0F58F415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3FD3A5-2B13-4D58-81AA-D7CB2C8D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351637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5D6D20-69AC-47F2-AB24-04DE995D0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FFFF00"/>
                </a:solidFill>
              </a:rPr>
              <a:t>CENTRI ANTIVIOLENZA 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2"/>
                </a:solidFill>
              </a:rPr>
              <a:t>I centri antiviolenza sono strutture finalizzate a ricevere le donne e le altre persone maltrattate, ad offrire loro aiuto e protezione e a predisporre percorsi di uscita dalla violenza. Garantiscono l’anonimato e la segretezza all’utenza ed offrono gratuitamente consulenza e prima accoglienza. 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tx2"/>
                </a:solidFill>
              </a:rPr>
              <a:t>Garantiscono la reperibilità 24 ore su 24.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ED3AA0-CCDD-4CF2-9452-7C7785A4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446E6-F839-494D-AF37-87E94CBED475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D42669-8A1F-4937-BB42-BB2E0572E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3188115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826E3F-2EAC-4563-AEFC-52405667F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FF00"/>
                </a:solidFill>
              </a:rPr>
              <a:t>Un po’ di numeri sulla violenza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F6B68A-3C2F-4C62-96A2-74150C913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626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400" dirty="0"/>
          </a:p>
          <a:p>
            <a:pPr marL="0" indent="0">
              <a:buNone/>
            </a:pPr>
            <a:endParaRPr lang="it-IT" sz="1400" dirty="0"/>
          </a:p>
          <a:p>
            <a:pPr algn="just"/>
            <a:r>
              <a:rPr lang="it-IT" sz="1800" dirty="0">
                <a:solidFill>
                  <a:schemeClr val="tx2"/>
                </a:solidFill>
              </a:rPr>
              <a:t>Quasi 4 donne su 10 dichiarano di aver subito molestie almeno una volta</a:t>
            </a:r>
            <a:br>
              <a:rPr lang="it-IT" sz="1800" dirty="0">
                <a:solidFill>
                  <a:schemeClr val="tx2"/>
                </a:solidFill>
              </a:rPr>
            </a:br>
            <a:r>
              <a:rPr lang="it-IT" sz="1800" dirty="0">
                <a:solidFill>
                  <a:schemeClr val="tx2"/>
                </a:solidFill>
              </a:rPr>
              <a:t>nella vita, quota che sale a 5 su 10 tra le donne lavoratrici.</a:t>
            </a:r>
          </a:p>
          <a:p>
            <a:r>
              <a:rPr lang="it-IT" sz="1800" dirty="0">
                <a:solidFill>
                  <a:schemeClr val="tx2"/>
                </a:solidFill>
              </a:rPr>
              <a:t> All’interno di una relazione sentimentale/familiare, 4 donne su 10 dichiarano di aver subito almeno una molestia o forma di controllo. </a:t>
            </a:r>
          </a:p>
          <a:p>
            <a:r>
              <a:rPr lang="it-IT" sz="1800" dirty="0">
                <a:solidFill>
                  <a:schemeClr val="tx2"/>
                </a:solidFill>
              </a:rPr>
              <a:t>Più di 5 donne su 10 hanno subito </a:t>
            </a:r>
            <a:r>
              <a:rPr lang="it-IT" sz="1800" i="1" dirty="0" err="1">
                <a:solidFill>
                  <a:schemeClr val="tx2"/>
                </a:solidFill>
              </a:rPr>
              <a:t>catcalling</a:t>
            </a:r>
            <a:r>
              <a:rPr lang="it-IT" sz="1800" i="1" dirty="0">
                <a:solidFill>
                  <a:schemeClr val="tx2"/>
                </a:solidFill>
              </a:rPr>
              <a:t> </a:t>
            </a:r>
            <a:r>
              <a:rPr lang="it-IT" sz="1800" dirty="0">
                <a:solidFill>
                  <a:schemeClr val="tx2"/>
                </a:solidFill>
              </a:rPr>
              <a:t>almeno una volta nella vita. </a:t>
            </a:r>
            <a:r>
              <a:rPr lang="it-IT" sz="1800" b="1" dirty="0" err="1">
                <a:solidFill>
                  <a:schemeClr val="tx2"/>
                </a:solidFill>
              </a:rPr>
              <a:t>Catcalling:Def</a:t>
            </a:r>
            <a:r>
              <a:rPr lang="it-IT" sz="1800" b="1" dirty="0">
                <a:solidFill>
                  <a:schemeClr val="tx2"/>
                </a:solidFill>
              </a:rPr>
              <a:t>. </a:t>
            </a:r>
            <a:r>
              <a:rPr lang="it-IT" sz="1800" dirty="0">
                <a:solidFill>
                  <a:schemeClr val="tx2"/>
                </a:solidFill>
              </a:rPr>
              <a:t>pappagallismo, definito sul dizionario Garzanti come “comportamento di chi infastidisce le donne con un corteggiamento inopportuno”. Ora si chiama </a:t>
            </a:r>
            <a:r>
              <a:rPr lang="it-IT" sz="1800" b="1" dirty="0" err="1">
                <a:solidFill>
                  <a:schemeClr val="tx2"/>
                </a:solidFill>
              </a:rPr>
              <a:t>Catcalling</a:t>
            </a:r>
            <a:r>
              <a:rPr lang="it-IT" sz="18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it-IT" sz="18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it-IT" sz="1800" b="1" dirty="0">
                <a:solidFill>
                  <a:schemeClr val="tx2"/>
                </a:solidFill>
              </a:rPr>
              <a:t>STEREOTIPI DI GENERE E INFANZIA</a:t>
            </a:r>
          </a:p>
          <a:p>
            <a:pPr marL="0" indent="0">
              <a:buNone/>
            </a:pPr>
            <a:br>
              <a:rPr lang="it-IT" sz="1800" b="1" dirty="0">
                <a:solidFill>
                  <a:schemeClr val="tx2"/>
                </a:solidFill>
              </a:rPr>
            </a:br>
            <a:r>
              <a:rPr lang="it-IT" sz="1800" dirty="0">
                <a:solidFill>
                  <a:schemeClr val="tx2"/>
                </a:solidFill>
              </a:rPr>
              <a:t>→ Meno della metà degli uomini ritiene che i giochi siano suddivisi tra giochi da maschi e giochi da femmine, mentre più del 60% delle donne considera che non sia vero e che i giochi siano semplicemente giochi.</a:t>
            </a:r>
          </a:p>
          <a:p>
            <a:pPr marL="0" indent="0">
              <a:buNone/>
            </a:pPr>
            <a:br>
              <a:rPr lang="it-IT" sz="1800" dirty="0">
                <a:solidFill>
                  <a:schemeClr val="tx2"/>
                </a:solidFill>
              </a:rPr>
            </a:br>
            <a:r>
              <a:rPr lang="it-IT" sz="1800" dirty="0">
                <a:solidFill>
                  <a:schemeClr val="tx2"/>
                </a:solidFill>
              </a:rPr>
              <a:t>→ 2 donne su 10 ritengono che le bambine siano più predisposte a piangere e più adatte a dare una mano in casa, quota che sale a ben 3 uomini su 10 in entrambi i casi.</a:t>
            </a:r>
          </a:p>
          <a:p>
            <a:pPr marL="0" indent="0">
              <a:buNone/>
            </a:pPr>
            <a:endParaRPr lang="it-IT" sz="9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8B2308-E3F9-44F3-94C4-2A9768DE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B8C6-E544-45BB-83B1-E087D8F20EAB}" type="datetime1">
              <a:rPr lang="it-IT" smtClean="0"/>
              <a:t>10/02/2022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D37785-AF18-403D-8943-B1A82934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 cura di  Lara Cirillo - Assistente Sociale Comune di Napoli</a:t>
            </a:r>
          </a:p>
        </p:txBody>
      </p:sp>
    </p:spTree>
    <p:extLst>
      <p:ext uri="{BB962C8B-B14F-4D97-AF65-F5344CB8AC3E}">
        <p14:creationId xmlns:p14="http://schemas.microsoft.com/office/powerpoint/2010/main" val="2003403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3304</TotalTime>
  <Words>1460</Words>
  <Application>Microsoft Office PowerPoint</Application>
  <PresentationFormat>Presentazione su schermo (4:3)</PresentationFormat>
  <Paragraphs>168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Tema di Office</vt:lpstr>
      <vt:lpstr>I Servizi Sociali in favore delle donne vittime di violenza e dei loro figli: una riflessione per la co-costruzione di un modello d’intervento efficace</vt:lpstr>
      <vt:lpstr>Origine dei Servizi Antiviolenza</vt:lpstr>
      <vt:lpstr>CONVENZIONE DI ISTANBUL  2011</vt:lpstr>
      <vt:lpstr>CONVENZIONE DI ISTANBUL  2011</vt:lpstr>
      <vt:lpstr>PIANO STRATEGICO NAZIONALE SULLA VIOLENZA MASCHILE CONTRO LE DONNE 2021-2023</vt:lpstr>
      <vt:lpstr>A livello regionale…</vt:lpstr>
      <vt:lpstr>Catalogo dei servizi residenziali, semiresidenziali, territoriali e domiciliari -Regolamento di attuazione della L.R. 11/2007</vt:lpstr>
      <vt:lpstr>Presentazione standard di PowerPoint</vt:lpstr>
      <vt:lpstr>Un po’ di numeri sulla violenza </vt:lpstr>
      <vt:lpstr>“Il ciclo della violenza” </vt:lpstr>
      <vt:lpstr>Presentazione standard di PowerPoint</vt:lpstr>
      <vt:lpstr>Percorso presso i CAV</vt:lpstr>
      <vt:lpstr>…..Accoglienza in Emergenza</vt:lpstr>
      <vt:lpstr>Accoglienza residenziale PER DONNE VITTIME DI VIOLENZA</vt:lpstr>
      <vt:lpstr>Accoglienza residenziale a bassa intensità «Semi-autonomia»</vt:lpstr>
      <vt:lpstr>Alcune Riflessioni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comune di casoria</dc:creator>
  <cp:lastModifiedBy>FRANCESCA CARBONELLI</cp:lastModifiedBy>
  <cp:revision>67</cp:revision>
  <cp:lastPrinted>2019-11-29T09:34:48Z</cp:lastPrinted>
  <dcterms:created xsi:type="dcterms:W3CDTF">2016-03-30T11:25:08Z</dcterms:created>
  <dcterms:modified xsi:type="dcterms:W3CDTF">2022-02-10T10:50:16Z</dcterms:modified>
</cp:coreProperties>
</file>